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7010400" cy="9296400"/>
  <p:embeddedFontLst>
    <p:embeddedFont>
      <p:font typeface="Roboto Light"/>
      <p:regular r:id="rId19"/>
      <p:bold r:id="rId20"/>
      <p:italic r:id="rId21"/>
      <p:boldItalic r:id="rId22"/>
    </p:embeddedFont>
    <p:embeddedFont>
      <p:font typeface="Roboto Mon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7" roundtripDataSignature="AMtx7mgie2onUmNvopEJuZq9YGf6QeA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Light-bold.fntdata"/><Relationship Id="rId22" Type="http://schemas.openxmlformats.org/officeDocument/2006/relationships/font" Target="fonts/RobotoLight-boldItalic.fntdata"/><Relationship Id="rId21" Type="http://schemas.openxmlformats.org/officeDocument/2006/relationships/font" Target="fonts/RobotoLight-italic.fntdata"/><Relationship Id="rId24" Type="http://schemas.openxmlformats.org/officeDocument/2006/relationships/font" Target="fonts/RobotoMono-bold.fntdata"/><Relationship Id="rId23" Type="http://schemas.openxmlformats.org/officeDocument/2006/relationships/font" Target="fonts/RobotoMon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ono-boldItalic.fntdata"/><Relationship Id="rId25" Type="http://schemas.openxmlformats.org/officeDocument/2006/relationships/font" Target="fonts/RobotoMon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Ligh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0: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1: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sz="1665">
              <a:solidFill>
                <a:srgbClr val="59595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2: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3: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rPr lang="en-US" sz="1665">
                <a:solidFill>
                  <a:srgbClr val="595959"/>
                </a:solidFill>
              </a:rPr>
              <a:t>Could we lighten the gray background a bit</a:t>
            </a:r>
            <a:endParaRPr sz="1665">
              <a:solidFill>
                <a:srgbClr val="595959"/>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3: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4: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5: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70000"/>
              </a:lnSpc>
              <a:spcBef>
                <a:spcPts val="1400"/>
              </a:spcBef>
              <a:spcAft>
                <a:spcPts val="0"/>
              </a:spcAft>
              <a:buSzPts val="1100"/>
              <a:buNone/>
            </a:pPr>
            <a:r>
              <a:t/>
            </a:r>
            <a:endParaRPr sz="1665">
              <a:solidFill>
                <a:srgbClr val="595959"/>
              </a:solidFill>
            </a:endParaRPr>
          </a:p>
          <a:p>
            <a:pPr indent="0" lvl="0" marL="274320" rtl="0" algn="l">
              <a:lnSpc>
                <a:spcPct val="70000"/>
              </a:lnSpc>
              <a:spcBef>
                <a:spcPts val="1400"/>
              </a:spcBef>
              <a:spcAft>
                <a:spcPts val="0"/>
              </a:spcAft>
              <a:buSzPts val="1665"/>
              <a:buNone/>
            </a:pPr>
            <a:r>
              <a:t/>
            </a:r>
            <a:endParaRPr sz="1665">
              <a:solidFill>
                <a:srgbClr val="595959"/>
              </a:solidFill>
            </a:endParaRPr>
          </a:p>
          <a:p>
            <a:pPr indent="-105727" lvl="0" marL="274320" rtl="0" algn="l">
              <a:lnSpc>
                <a:spcPct val="70000"/>
              </a:lnSpc>
              <a:spcBef>
                <a:spcPts val="1400"/>
              </a:spcBef>
              <a:spcAft>
                <a:spcPts val="0"/>
              </a:spcAft>
              <a:buClr>
                <a:srgbClr val="595959"/>
              </a:buClr>
              <a:buSzPts val="1665"/>
              <a:buFont typeface="Noto Sans Symbols"/>
              <a:buChar char="❑"/>
            </a:pPr>
            <a:r>
              <a:rPr lang="en-US" sz="1665">
                <a:solidFill>
                  <a:srgbClr val="595959"/>
                </a:solidFill>
              </a:rPr>
              <a:t>  Outreach to LEP and immigrant communities</a:t>
            </a:r>
            <a:endParaRPr sz="2400">
              <a:solidFill>
                <a:srgbClr val="595959"/>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6: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rPr lang="en-US">
                <a:solidFill>
                  <a:schemeClr val="dk1"/>
                </a:solidFill>
              </a:rPr>
              <a:t>Takeaway: businesses are the most common place for hate to occur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7: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Even though Chinese are usually the ones targeted, hate impacts all ethnic groups</a:t>
            </a:r>
            <a:endParaRPr sz="2400">
              <a:solidFill>
                <a:srgbClr val="595959"/>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8: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9: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Attacks and scapegoating have happened throughout our experience as Asian Americans. One example: Yellow Peril </a:t>
            </a:r>
            <a:br>
              <a:rPr lang="en-US" sz="3959">
                <a:solidFill>
                  <a:srgbClr val="595959"/>
                </a:solidFill>
              </a:rPr>
            </a:br>
            <a:endParaRPr sz="3959">
              <a:solidFill>
                <a:schemeClr val="lt1"/>
              </a:solidFill>
            </a:endParaRPr>
          </a:p>
          <a:p>
            <a:pPr indent="-228600" lvl="0" marL="457200" rtl="0" algn="l">
              <a:lnSpc>
                <a:spcPct val="100000"/>
              </a:lnSpc>
              <a:spcBef>
                <a:spcPts val="0"/>
              </a:spcBef>
              <a:spcAft>
                <a:spcPts val="0"/>
              </a:spcAft>
              <a:buClr>
                <a:schemeClr val="dk1"/>
              </a:buClr>
              <a:buSzPts val="1100"/>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1" name="Google Shape;11;p15"/>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1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4"/>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6" name="Google Shape;46;p24"/>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47" name="Google Shape;47;p2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26"/>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EFEFE"/>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2" name="Google Shape;52;p26"/>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2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2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26"/>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6" name="Shape 56"/>
        <p:cNvGrpSpPr/>
        <p:nvPr/>
      </p:nvGrpSpPr>
      <p:grpSpPr>
        <a:xfrm>
          <a:off x="0" y="0"/>
          <a:ext cx="0" cy="0"/>
          <a:chOff x="0" y="0"/>
          <a:chExt cx="0" cy="0"/>
        </a:xfrm>
      </p:grpSpPr>
      <p:sp>
        <p:nvSpPr>
          <p:cNvPr id="57" name="Google Shape;57;p27"/>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7"/>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7"/>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60" name="Google Shape;60;p27"/>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27"/>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2" name="Google Shape;62;p27"/>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27"/>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27"/>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2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67" name="Google Shape;67;p28"/>
          <p:cNvSpPr txBox="1"/>
          <p:nvPr>
            <p:ph idx="1" type="body"/>
          </p:nvPr>
        </p:nvSpPr>
        <p:spPr>
          <a:xfrm>
            <a:off x="1097278" y="1845734"/>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2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9" name="Google Shape;69;p2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p2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28"/>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p29"/>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74" name="Google Shape;74;p29"/>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5" name="Google Shape;75;p29"/>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p29"/>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7" name="Google Shape;77;p29"/>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9"/>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29"/>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p29"/>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6"/>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p1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 name="Google Shape;18;p1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 name="Google Shape;19;p1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2" name="Google Shape;22;p1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3" name="Google Shape;23;p1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4" name="Google Shape;24;p1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7" name="Google Shape;27;p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0"/>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0" name="Google Shape;30;p20"/>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p2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4" name="Google Shape;34;p2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8" name="Google Shape;38;p22"/>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22"/>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0" name="Google Shape;40;p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3"/>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3" name="Google Shape;43;p2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p1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1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stopaapihate.org" TargetMode="External"/><Relationship Id="rId4" Type="http://schemas.openxmlformats.org/officeDocument/2006/relationships/image" Target="../media/image10.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5.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sp>
        <p:nvSpPr>
          <p:cNvPr id="85" name="Google Shape;85;p1"/>
          <p:cNvSpPr/>
          <p:nvPr/>
        </p:nvSpPr>
        <p:spPr>
          <a:xfrm>
            <a:off x="5787175" y="1577625"/>
            <a:ext cx="3948900" cy="21381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 name="Google Shape;86;p1"/>
          <p:cNvPicPr preferRelativeResize="0"/>
          <p:nvPr/>
        </p:nvPicPr>
        <p:blipFill rotWithShape="1">
          <a:blip r:embed="rId3">
            <a:alphaModFix/>
          </a:blip>
          <a:srcRect b="700" l="0" r="0" t="699"/>
          <a:stretch/>
        </p:blipFill>
        <p:spPr>
          <a:xfrm>
            <a:off x="2566695" y="1234869"/>
            <a:ext cx="2804159" cy="3182106"/>
          </a:xfrm>
          <a:prstGeom prst="rect">
            <a:avLst/>
          </a:prstGeom>
          <a:noFill/>
          <a:ln>
            <a:noFill/>
          </a:ln>
        </p:spPr>
      </p:pic>
      <p:sp>
        <p:nvSpPr>
          <p:cNvPr id="87" name="Google Shape;87;p1"/>
          <p:cNvSpPr txBox="1"/>
          <p:nvPr/>
        </p:nvSpPr>
        <p:spPr>
          <a:xfrm>
            <a:off x="5801200" y="1428375"/>
            <a:ext cx="4323600" cy="1102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4000"/>
              <a:buFont typeface="Arial"/>
              <a:buNone/>
            </a:pPr>
            <a:r>
              <a:rPr b="0" i="0" lang="en-US" sz="4500" u="none" cap="none" strike="noStrike">
                <a:solidFill>
                  <a:srgbClr val="000000"/>
                </a:solidFill>
                <a:latin typeface="Roboto Light"/>
                <a:ea typeface="Roboto Light"/>
                <a:cs typeface="Roboto Light"/>
                <a:sym typeface="Roboto Light"/>
              </a:rPr>
              <a:t>Understanding  and Preventing Anti-Asian Bias </a:t>
            </a:r>
            <a:endParaRPr b="0" i="0" sz="4500" u="none" cap="none" strike="noStrike">
              <a:solidFill>
                <a:srgbClr val="000000"/>
              </a:solidFill>
              <a:latin typeface="Roboto Light"/>
              <a:ea typeface="Roboto Light"/>
              <a:cs typeface="Roboto Light"/>
              <a:sym typeface="Roboto Light"/>
            </a:endParaRPr>
          </a:p>
        </p:txBody>
      </p:sp>
      <p:grpSp>
        <p:nvGrpSpPr>
          <p:cNvPr id="88" name="Google Shape;88;p1"/>
          <p:cNvGrpSpPr/>
          <p:nvPr/>
        </p:nvGrpSpPr>
        <p:grpSpPr>
          <a:xfrm>
            <a:off x="3155466" y="4844163"/>
            <a:ext cx="6580609" cy="763937"/>
            <a:chOff x="2384734" y="3544823"/>
            <a:chExt cx="4935580" cy="572967"/>
          </a:xfrm>
        </p:grpSpPr>
        <p:pic>
          <p:nvPicPr>
            <p:cNvPr id="89" name="Google Shape;89;p1"/>
            <p:cNvPicPr preferRelativeResize="0"/>
            <p:nvPr/>
          </p:nvPicPr>
          <p:blipFill rotWithShape="1">
            <a:blip r:embed="rId4">
              <a:alphaModFix/>
            </a:blip>
            <a:srcRect b="0" l="0" r="0" t="0"/>
            <a:stretch/>
          </p:blipFill>
          <p:spPr>
            <a:xfrm>
              <a:off x="3741197" y="3544823"/>
              <a:ext cx="799335" cy="479595"/>
            </a:xfrm>
            <a:prstGeom prst="rect">
              <a:avLst/>
            </a:prstGeom>
            <a:noFill/>
            <a:ln>
              <a:noFill/>
            </a:ln>
          </p:spPr>
        </p:pic>
        <p:sp>
          <p:nvSpPr>
            <p:cNvPr id="90" name="Google Shape;90;p1"/>
            <p:cNvSpPr txBox="1"/>
            <p:nvPr/>
          </p:nvSpPr>
          <p:spPr>
            <a:xfrm>
              <a:off x="2384734" y="3606956"/>
              <a:ext cx="1332600" cy="288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oboto Mono"/>
                  <a:ea typeface="Roboto Mono"/>
                  <a:cs typeface="Roboto Mono"/>
                  <a:sym typeface="Roboto Mono"/>
                </a:rPr>
                <a:t>AN INITIATIVE BY</a:t>
              </a:r>
              <a:endParaRPr b="0" i="0" sz="1200" u="none" cap="none" strike="noStrike">
                <a:solidFill>
                  <a:srgbClr val="000000"/>
                </a:solidFill>
                <a:latin typeface="Roboto Mono"/>
                <a:ea typeface="Roboto Mono"/>
                <a:cs typeface="Roboto Mono"/>
                <a:sym typeface="Roboto Mono"/>
              </a:endParaRPr>
            </a:p>
          </p:txBody>
        </p:sp>
        <p:pic>
          <p:nvPicPr>
            <p:cNvPr id="91" name="Google Shape;91;p1"/>
            <p:cNvPicPr preferRelativeResize="0"/>
            <p:nvPr/>
          </p:nvPicPr>
          <p:blipFill rotWithShape="1">
            <a:blip r:embed="rId5">
              <a:alphaModFix/>
            </a:blip>
            <a:srcRect b="0" l="0" r="0" t="0"/>
            <a:stretch/>
          </p:blipFill>
          <p:spPr>
            <a:xfrm>
              <a:off x="5958939" y="3582522"/>
              <a:ext cx="1361375" cy="535268"/>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4599855" y="3609027"/>
              <a:ext cx="1263903" cy="467665"/>
            </a:xfrm>
            <a:prstGeom prst="rect">
              <a:avLst/>
            </a:prstGeom>
            <a:noFill/>
            <a:ln>
              <a:noFill/>
            </a:ln>
          </p:spPr>
        </p:pic>
      </p:grpSp>
      <p:sp>
        <p:nvSpPr>
          <p:cNvPr id="93" name="Google Shape;93;p1"/>
          <p:cNvSpPr txBox="1"/>
          <p:nvPr/>
        </p:nvSpPr>
        <p:spPr>
          <a:xfrm>
            <a:off x="5687550" y="3909675"/>
            <a:ext cx="4431000" cy="858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US" sz="1500" u="none" cap="none" strike="noStrike">
                <a:solidFill>
                  <a:srgbClr val="000000"/>
                </a:solidFill>
                <a:latin typeface="Roboto Mono"/>
                <a:ea typeface="Roboto Mono"/>
                <a:cs typeface="Roboto Mono"/>
                <a:sym typeface="Roboto Mono"/>
              </a:rPr>
              <a:t>CYNTHIA CHOI</a:t>
            </a:r>
            <a:r>
              <a:rPr lang="en-US" sz="1500">
                <a:latin typeface="Roboto Mono"/>
                <a:ea typeface="Roboto Mono"/>
                <a:cs typeface="Roboto Mono"/>
                <a:sym typeface="Roboto Mono"/>
              </a:rPr>
              <a:t> </a:t>
            </a:r>
            <a:r>
              <a:rPr b="0" i="0" lang="en-US" sz="1500" u="none" cap="none" strike="noStrike">
                <a:solidFill>
                  <a:srgbClr val="000000"/>
                </a:solidFill>
                <a:latin typeface="Roboto Mono"/>
                <a:ea typeface="Roboto Mono"/>
                <a:cs typeface="Roboto Mono"/>
                <a:sym typeface="Roboto Mono"/>
              </a:rPr>
              <a:t>&amp; MANJUSHA KULKARNI </a:t>
            </a:r>
            <a:endParaRPr b="0" i="0" sz="1500" u="none" cap="none" strike="noStrike">
              <a:solidFill>
                <a:srgbClr val="000000"/>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2400"/>
              <a:buFont typeface="Arial"/>
              <a:buNone/>
            </a:pPr>
            <a:r>
              <a:rPr b="0" i="0" lang="en-US" sz="1500" u="none" cap="none" strike="noStrike">
                <a:solidFill>
                  <a:srgbClr val="000000"/>
                </a:solidFill>
                <a:latin typeface="Roboto Mono"/>
                <a:ea typeface="Roboto Mono"/>
                <a:cs typeface="Roboto Mono"/>
                <a:sym typeface="Roboto Mono"/>
              </a:rPr>
              <a:t>/ </a:t>
            </a:r>
            <a:r>
              <a:rPr b="1" i="0" lang="en-US" sz="1500" u="none" cap="none" strike="noStrike">
                <a:solidFill>
                  <a:srgbClr val="000000"/>
                </a:solidFill>
                <a:latin typeface="Roboto Mono"/>
                <a:ea typeface="Roboto Mono"/>
                <a:cs typeface="Roboto Mono"/>
                <a:sym typeface="Roboto Mono"/>
              </a:rPr>
              <a:t>FEB 1</a:t>
            </a:r>
            <a:r>
              <a:rPr b="1" lang="en-US" sz="1500">
                <a:latin typeface="Roboto Mono"/>
                <a:ea typeface="Roboto Mono"/>
                <a:cs typeface="Roboto Mono"/>
                <a:sym typeface="Roboto Mono"/>
              </a:rPr>
              <a:t>9</a:t>
            </a:r>
            <a:r>
              <a:rPr b="1" i="0" lang="en-US" sz="1500" u="none" cap="none" strike="noStrike">
                <a:solidFill>
                  <a:srgbClr val="000000"/>
                </a:solidFill>
                <a:latin typeface="Roboto Mono"/>
                <a:ea typeface="Roboto Mono"/>
                <a:cs typeface="Roboto Mono"/>
                <a:sym typeface="Roboto Mono"/>
              </a:rPr>
              <a:t>, 2021</a:t>
            </a:r>
            <a:endParaRPr b="1" i="0" sz="1500" u="none" cap="none" strike="noStrike">
              <a:solidFill>
                <a:srgbClr val="000000"/>
              </a:solidFill>
              <a:latin typeface="Roboto Mono"/>
              <a:ea typeface="Roboto Mono"/>
              <a:cs typeface="Roboto Mono"/>
              <a:sym typeface="Roboto Mon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p:nvPr/>
        </p:nvSpPr>
        <p:spPr>
          <a:xfrm>
            <a:off x="0" y="0"/>
            <a:ext cx="3265800" cy="6858000"/>
          </a:xfrm>
          <a:prstGeom prst="rect">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0"/>
          <p:cNvSpPr/>
          <p:nvPr/>
        </p:nvSpPr>
        <p:spPr>
          <a:xfrm>
            <a:off x="1413876" y="2535625"/>
            <a:ext cx="2768510" cy="1613755"/>
          </a:xfrm>
          <a:prstGeom prst="rect">
            <a:avLst/>
          </a:pr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0"/>
          <p:cNvSpPr txBox="1"/>
          <p:nvPr/>
        </p:nvSpPr>
        <p:spPr>
          <a:xfrm>
            <a:off x="1355216" y="2383925"/>
            <a:ext cx="3463273" cy="176545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3500" u="none" cap="none" strike="noStrike">
                <a:solidFill>
                  <a:srgbClr val="000000"/>
                </a:solidFill>
                <a:latin typeface="Roboto Mono"/>
                <a:ea typeface="Roboto Mono"/>
                <a:cs typeface="Roboto Mono"/>
                <a:sym typeface="Roboto Mono"/>
              </a:rPr>
              <a:t>Effects of Political Rhetoric </a:t>
            </a:r>
            <a:endParaRPr b="0" i="0" sz="3500" u="none" cap="none" strike="noStrike">
              <a:solidFill>
                <a:srgbClr val="000000"/>
              </a:solidFill>
              <a:latin typeface="Roboto Mono"/>
              <a:ea typeface="Roboto Mono"/>
              <a:cs typeface="Roboto Mono"/>
              <a:sym typeface="Roboto Mono"/>
            </a:endParaRPr>
          </a:p>
        </p:txBody>
      </p:sp>
      <p:pic>
        <p:nvPicPr>
          <p:cNvPr id="204" name="Google Shape;204;p10"/>
          <p:cNvPicPr preferRelativeResize="0"/>
          <p:nvPr/>
        </p:nvPicPr>
        <p:blipFill rotWithShape="1">
          <a:blip r:embed="rId3">
            <a:alphaModFix/>
          </a:blip>
          <a:srcRect b="27734" l="0" r="0" t="0"/>
          <a:stretch/>
        </p:blipFill>
        <p:spPr>
          <a:xfrm>
            <a:off x="5692968" y="1830374"/>
            <a:ext cx="6451600" cy="1626331"/>
          </a:xfrm>
          <a:prstGeom prst="rect">
            <a:avLst/>
          </a:prstGeom>
          <a:noFill/>
          <a:ln>
            <a:noFill/>
          </a:ln>
        </p:spPr>
      </p:pic>
      <p:pic>
        <p:nvPicPr>
          <p:cNvPr id="205" name="Google Shape;205;p10"/>
          <p:cNvPicPr preferRelativeResize="0"/>
          <p:nvPr/>
        </p:nvPicPr>
        <p:blipFill rotWithShape="1">
          <a:blip r:embed="rId4">
            <a:alphaModFix/>
          </a:blip>
          <a:srcRect b="41778" l="7749" r="8833" t="34665"/>
          <a:stretch/>
        </p:blipFill>
        <p:spPr>
          <a:xfrm>
            <a:off x="5788738" y="3913888"/>
            <a:ext cx="6138912" cy="1077230"/>
          </a:xfrm>
          <a:prstGeom prst="rect">
            <a:avLst/>
          </a:prstGeom>
          <a:noFill/>
          <a:ln>
            <a:noFill/>
          </a:ln>
        </p:spPr>
      </p:pic>
      <p:pic>
        <p:nvPicPr>
          <p:cNvPr id="206" name="Google Shape;206;p10"/>
          <p:cNvPicPr preferRelativeResize="0"/>
          <p:nvPr/>
        </p:nvPicPr>
        <p:blipFill rotWithShape="1">
          <a:blip r:embed="rId5">
            <a:alphaModFix/>
          </a:blip>
          <a:srcRect b="71143" l="27844" r="28331" t="18061"/>
          <a:stretch/>
        </p:blipFill>
        <p:spPr>
          <a:xfrm>
            <a:off x="3413750" y="5346600"/>
            <a:ext cx="7774200" cy="1077224"/>
          </a:xfrm>
          <a:prstGeom prst="rect">
            <a:avLst/>
          </a:prstGeom>
          <a:noFill/>
          <a:ln cap="flat" cmpd="sng" w="9525">
            <a:solidFill>
              <a:srgbClr val="FFFFFF"/>
            </a:solidFill>
            <a:prstDash val="solid"/>
            <a:round/>
            <a:headEnd len="sm" w="sm" type="none"/>
            <a:tailEnd len="sm" w="sm" type="none"/>
          </a:ln>
        </p:spPr>
      </p:pic>
      <p:pic>
        <p:nvPicPr>
          <p:cNvPr id="207" name="Google Shape;207;p10"/>
          <p:cNvPicPr preferRelativeResize="0"/>
          <p:nvPr/>
        </p:nvPicPr>
        <p:blipFill rotWithShape="1">
          <a:blip r:embed="rId6">
            <a:alphaModFix/>
          </a:blip>
          <a:srcRect b="10365" l="5082" r="5751" t="71008"/>
          <a:stretch/>
        </p:blipFill>
        <p:spPr>
          <a:xfrm>
            <a:off x="4462537" y="582075"/>
            <a:ext cx="5676624" cy="667000"/>
          </a:xfrm>
          <a:prstGeom prst="rect">
            <a:avLst/>
          </a:prstGeom>
          <a:noFill/>
          <a:ln>
            <a:noFill/>
          </a:ln>
        </p:spPr>
      </p:pic>
      <p:pic>
        <p:nvPicPr>
          <p:cNvPr id="208" name="Google Shape;208;p10"/>
          <p:cNvPicPr preferRelativeResize="0"/>
          <p:nvPr/>
        </p:nvPicPr>
        <p:blipFill rotWithShape="1">
          <a:blip r:embed="rId7">
            <a:alphaModFix/>
          </a:blip>
          <a:srcRect b="0" l="0" r="0" t="0"/>
          <a:stretch/>
        </p:blipFill>
        <p:spPr>
          <a:xfrm>
            <a:off x="11187951" y="5821443"/>
            <a:ext cx="885197" cy="10048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1"/>
          <p:cNvSpPr txBox="1"/>
          <p:nvPr/>
        </p:nvSpPr>
        <p:spPr>
          <a:xfrm>
            <a:off x="1122100" y="797325"/>
            <a:ext cx="9405900" cy="536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2500" u="none" cap="none" strike="noStrike">
                <a:solidFill>
                  <a:schemeClr val="dk2"/>
                </a:solidFill>
                <a:highlight>
                  <a:srgbClr val="FFFF00"/>
                </a:highlight>
                <a:latin typeface="Roboto Mono"/>
                <a:ea typeface="Roboto Mono"/>
                <a:cs typeface="Roboto Mono"/>
                <a:sym typeface="Roboto Mono"/>
              </a:rPr>
              <a:t>Coalition Strategy: Our Four-Pronged Approach </a:t>
            </a:r>
            <a:endParaRPr b="0" i="0" sz="2500" u="none" cap="none" strike="noStrike">
              <a:solidFill>
                <a:schemeClr val="dk2"/>
              </a:solidFill>
              <a:highlight>
                <a:srgbClr val="FFFF00"/>
              </a:highlight>
              <a:latin typeface="Roboto Mono"/>
              <a:ea typeface="Roboto Mono"/>
              <a:cs typeface="Roboto Mono"/>
              <a:sym typeface="Roboto Mono"/>
            </a:endParaRPr>
          </a:p>
        </p:txBody>
      </p:sp>
      <p:sp>
        <p:nvSpPr>
          <p:cNvPr id="214" name="Google Shape;214;p11"/>
          <p:cNvSpPr txBox="1"/>
          <p:nvPr/>
        </p:nvSpPr>
        <p:spPr>
          <a:xfrm>
            <a:off x="1291450" y="1842450"/>
            <a:ext cx="8739300" cy="62646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50000"/>
              </a:lnSpc>
              <a:spcBef>
                <a:spcPts val="1300"/>
              </a:spcBef>
              <a:spcAft>
                <a:spcPts val="0"/>
              </a:spcAft>
              <a:buClr>
                <a:srgbClr val="434343"/>
              </a:buClr>
              <a:buSzPts val="2500"/>
              <a:buFont typeface="Roboto Mono"/>
              <a:buAutoNum type="arabicPeriod"/>
            </a:pPr>
            <a:r>
              <a:rPr b="0" i="0" lang="en-US" sz="2500" u="none" cap="none" strike="noStrike">
                <a:solidFill>
                  <a:srgbClr val="434343"/>
                </a:solidFill>
                <a:latin typeface="Roboto Mono"/>
                <a:ea typeface="Roboto Mono"/>
                <a:cs typeface="Roboto Mono"/>
                <a:sym typeface="Roboto Mono"/>
              </a:rPr>
              <a:t>The Stop AAPI Hate Reporting Center 				</a:t>
            </a:r>
            <a:endParaRPr b="0" i="0" sz="2500" u="none" cap="none" strike="noStrike">
              <a:solidFill>
                <a:srgbClr val="434343"/>
              </a:solidFill>
              <a:latin typeface="Roboto Mono"/>
              <a:ea typeface="Roboto Mono"/>
              <a:cs typeface="Roboto Mono"/>
              <a:sym typeface="Roboto Mono"/>
            </a:endParaRPr>
          </a:p>
          <a:p>
            <a:pPr indent="-387350" lvl="0" marL="457200" marR="0" rtl="0" algn="l">
              <a:lnSpc>
                <a:spcPct val="150000"/>
              </a:lnSpc>
              <a:spcBef>
                <a:spcPts val="0"/>
              </a:spcBef>
              <a:spcAft>
                <a:spcPts val="0"/>
              </a:spcAft>
              <a:buClr>
                <a:srgbClr val="434343"/>
              </a:buClr>
              <a:buSzPts val="2500"/>
              <a:buFont typeface="Roboto Mono"/>
              <a:buAutoNum type="arabicPeriod"/>
            </a:pPr>
            <a:r>
              <a:rPr b="0" i="0" lang="en-US" sz="2500" u="none" cap="none" strike="noStrike">
                <a:solidFill>
                  <a:srgbClr val="434343"/>
                </a:solidFill>
                <a:latin typeface="Roboto Mono"/>
                <a:ea typeface="Roboto Mono"/>
                <a:cs typeface="Roboto Mono"/>
                <a:sym typeface="Roboto Mono"/>
              </a:rPr>
              <a:t>Community Resources												</a:t>
            </a:r>
            <a:endParaRPr b="0" i="0" sz="2500" u="none" cap="none" strike="noStrike">
              <a:solidFill>
                <a:srgbClr val="434343"/>
              </a:solidFill>
              <a:latin typeface="Roboto Mono"/>
              <a:ea typeface="Roboto Mono"/>
              <a:cs typeface="Roboto Mono"/>
              <a:sym typeface="Roboto Mono"/>
            </a:endParaRPr>
          </a:p>
          <a:p>
            <a:pPr indent="-387350" lvl="0" marL="457200" marR="0" rtl="0" algn="l">
              <a:lnSpc>
                <a:spcPct val="150000"/>
              </a:lnSpc>
              <a:spcBef>
                <a:spcPts val="0"/>
              </a:spcBef>
              <a:spcAft>
                <a:spcPts val="0"/>
              </a:spcAft>
              <a:buClr>
                <a:srgbClr val="434343"/>
              </a:buClr>
              <a:buSzPts val="2500"/>
              <a:buFont typeface="Roboto Mono"/>
              <a:buAutoNum type="arabicPeriod"/>
            </a:pPr>
            <a:r>
              <a:rPr b="0" i="0" lang="en-US" sz="2500" u="none" cap="none" strike="noStrike">
                <a:solidFill>
                  <a:srgbClr val="434343"/>
                </a:solidFill>
                <a:latin typeface="Roboto Mono"/>
                <a:ea typeface="Roboto Mono"/>
                <a:cs typeface="Roboto Mono"/>
                <a:sym typeface="Roboto Mono"/>
              </a:rPr>
              <a:t>Community Assistance											</a:t>
            </a:r>
            <a:endParaRPr b="0" i="0" sz="2500" u="none" cap="none" strike="noStrike">
              <a:solidFill>
                <a:srgbClr val="434343"/>
              </a:solidFill>
              <a:latin typeface="Roboto Mono"/>
              <a:ea typeface="Roboto Mono"/>
              <a:cs typeface="Roboto Mono"/>
              <a:sym typeface="Roboto Mono"/>
            </a:endParaRPr>
          </a:p>
          <a:p>
            <a:pPr indent="-387350" lvl="0" marL="457200" marR="0" rtl="0" algn="l">
              <a:lnSpc>
                <a:spcPct val="150000"/>
              </a:lnSpc>
              <a:spcBef>
                <a:spcPts val="0"/>
              </a:spcBef>
              <a:spcAft>
                <a:spcPts val="0"/>
              </a:spcAft>
              <a:buClr>
                <a:srgbClr val="434343"/>
              </a:buClr>
              <a:buSzPts val="2500"/>
              <a:buFont typeface="Roboto Mono"/>
              <a:buAutoNum type="arabicPeriod"/>
            </a:pPr>
            <a:r>
              <a:rPr b="0" i="0" lang="en-US" sz="2500" u="none" cap="none" strike="noStrike">
                <a:solidFill>
                  <a:srgbClr val="434343"/>
                </a:solidFill>
                <a:latin typeface="Roboto Mono"/>
                <a:ea typeface="Roboto Mono"/>
                <a:cs typeface="Roboto Mono"/>
                <a:sym typeface="Roboto Mono"/>
              </a:rPr>
              <a:t>Advocacy at Local, State &amp; National Levels </a:t>
            </a:r>
            <a:endParaRPr b="0" i="0" sz="2500" u="none" cap="none" strike="noStrike">
              <a:solidFill>
                <a:srgbClr val="434343"/>
              </a:solidFill>
              <a:latin typeface="Roboto Mono"/>
              <a:ea typeface="Roboto Mono"/>
              <a:cs typeface="Roboto Mono"/>
              <a:sym typeface="Roboto Mono"/>
            </a:endParaRPr>
          </a:p>
          <a:p>
            <a:pPr indent="0" lvl="0" marL="0" marR="0" rtl="0" algn="l">
              <a:lnSpc>
                <a:spcPct val="150000"/>
              </a:lnSpc>
              <a:spcBef>
                <a:spcPts val="1300"/>
              </a:spcBef>
              <a:spcAft>
                <a:spcPts val="0"/>
              </a:spcAft>
              <a:buClr>
                <a:srgbClr val="000000"/>
              </a:buClr>
              <a:buSzPts val="2500"/>
              <a:buFont typeface="Arial"/>
              <a:buNone/>
            </a:pPr>
            <a:r>
              <a:t/>
            </a:r>
            <a:endParaRPr b="0" i="0" sz="2500" u="none" cap="none" strike="noStrike">
              <a:solidFill>
                <a:srgbClr val="434343"/>
              </a:solidFill>
              <a:latin typeface="Roboto Mono"/>
              <a:ea typeface="Roboto Mono"/>
              <a:cs typeface="Roboto Mono"/>
              <a:sym typeface="Roboto Mono"/>
            </a:endParaRPr>
          </a:p>
          <a:p>
            <a:pPr indent="0" lvl="0" marL="0" marR="0" rtl="0" algn="l">
              <a:lnSpc>
                <a:spcPct val="150000"/>
              </a:lnSpc>
              <a:spcBef>
                <a:spcPts val="1300"/>
              </a:spcBef>
              <a:spcAft>
                <a:spcPts val="0"/>
              </a:spcAft>
              <a:buClr>
                <a:schemeClr val="dk1"/>
              </a:buClr>
              <a:buSzPts val="1100"/>
              <a:buFont typeface="Arial"/>
              <a:buNone/>
            </a:pPr>
            <a:r>
              <a:t/>
            </a:r>
            <a:endParaRPr b="0" i="0" sz="2500" u="none" cap="none" strike="noStrike">
              <a:solidFill>
                <a:srgbClr val="434343"/>
              </a:solidFill>
              <a:latin typeface="Roboto Mono"/>
              <a:ea typeface="Roboto Mono"/>
              <a:cs typeface="Roboto Mono"/>
              <a:sym typeface="Roboto Mono"/>
            </a:endParaRPr>
          </a:p>
          <a:p>
            <a:pPr indent="0" lvl="0" marL="0" marR="0" rtl="0" algn="l">
              <a:lnSpc>
                <a:spcPct val="150000"/>
              </a:lnSpc>
              <a:spcBef>
                <a:spcPts val="1300"/>
              </a:spcBef>
              <a:spcAft>
                <a:spcPts val="1300"/>
              </a:spcAft>
              <a:buClr>
                <a:srgbClr val="000000"/>
              </a:buClr>
              <a:buSzPts val="2500"/>
              <a:buFont typeface="Arial"/>
              <a:buNone/>
            </a:pPr>
            <a:r>
              <a:t/>
            </a:r>
            <a:endParaRPr b="0" i="0" sz="2500" u="none" cap="none" strike="noStrike">
              <a:solidFill>
                <a:srgbClr val="434343"/>
              </a:solidFill>
              <a:latin typeface="Roboto Mono"/>
              <a:ea typeface="Roboto Mono"/>
              <a:cs typeface="Roboto Mono"/>
              <a:sym typeface="Roboto Mono"/>
            </a:endParaRPr>
          </a:p>
        </p:txBody>
      </p:sp>
      <p:pic>
        <p:nvPicPr>
          <p:cNvPr id="215" name="Google Shape;215;p11"/>
          <p:cNvPicPr preferRelativeResize="0"/>
          <p:nvPr/>
        </p:nvPicPr>
        <p:blipFill rotWithShape="1">
          <a:blip r:embed="rId3">
            <a:alphaModFix/>
          </a:blip>
          <a:srcRect b="0" l="0" r="0" t="0"/>
          <a:stretch/>
        </p:blipFill>
        <p:spPr>
          <a:xfrm>
            <a:off x="11187951" y="5821443"/>
            <a:ext cx="885197" cy="10048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p:nvPr/>
        </p:nvSpPr>
        <p:spPr>
          <a:xfrm>
            <a:off x="0" y="0"/>
            <a:ext cx="3265800" cy="68580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2"/>
          <p:cNvSpPr/>
          <p:nvPr/>
        </p:nvSpPr>
        <p:spPr>
          <a:xfrm>
            <a:off x="985675" y="2741275"/>
            <a:ext cx="3825600" cy="10848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2"/>
          <p:cNvSpPr txBox="1"/>
          <p:nvPr/>
        </p:nvSpPr>
        <p:spPr>
          <a:xfrm>
            <a:off x="5557150" y="1638525"/>
            <a:ext cx="5959800" cy="3507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00"/>
              <a:buFont typeface="Arial"/>
              <a:buNone/>
            </a:pPr>
            <a:r>
              <a:rPr b="0" i="0" lang="en-US" sz="1700" u="none" cap="none" strike="noStrike">
                <a:solidFill>
                  <a:srgbClr val="666666"/>
                </a:solidFill>
                <a:latin typeface="Roboto Mono"/>
                <a:ea typeface="Roboto Mono"/>
                <a:cs typeface="Roboto Mono"/>
                <a:sym typeface="Roboto Mono"/>
              </a:rPr>
              <a:t>How we are working together </a:t>
            </a:r>
            <a:endParaRPr b="0" i="0" sz="17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700"/>
              <a:buFont typeface="Arial"/>
              <a:buNone/>
            </a:pPr>
            <a:r>
              <a:rPr b="0" i="0" lang="en-US" sz="1700" u="none" cap="none" strike="noStrike">
                <a:solidFill>
                  <a:srgbClr val="666666"/>
                </a:solidFill>
                <a:latin typeface="Roboto Mono"/>
                <a:ea typeface="Roboto Mono"/>
                <a:cs typeface="Roboto Mono"/>
                <a:sym typeface="Roboto Mono"/>
              </a:rPr>
              <a:t>	</a:t>
            </a:r>
            <a:endParaRPr b="0" i="0" sz="1700" u="none" cap="none" strike="noStrike">
              <a:solidFill>
                <a:srgbClr val="666666"/>
              </a:solidFill>
              <a:latin typeface="Roboto Mono"/>
              <a:ea typeface="Roboto Mono"/>
              <a:cs typeface="Roboto Mono"/>
              <a:sym typeface="Roboto Mono"/>
            </a:endParaRPr>
          </a:p>
          <a:p>
            <a:pPr indent="-336550" lvl="0" marL="457200" marR="0" rtl="0" algn="l">
              <a:lnSpc>
                <a:spcPct val="150000"/>
              </a:lnSpc>
              <a:spcBef>
                <a:spcPts val="0"/>
              </a:spcBef>
              <a:spcAft>
                <a:spcPts val="0"/>
              </a:spcAft>
              <a:buClr>
                <a:srgbClr val="666666"/>
              </a:buClr>
              <a:buSzPts val="1700"/>
              <a:buFont typeface="Roboto Mono"/>
              <a:buChar char="❏"/>
            </a:pPr>
            <a:r>
              <a:rPr b="0" i="0" lang="en-US" sz="1700" u="none" cap="none" strike="noStrike">
                <a:solidFill>
                  <a:srgbClr val="666666"/>
                </a:solidFill>
                <a:latin typeface="Roboto Mono"/>
                <a:ea typeface="Roboto Mono"/>
                <a:cs typeface="Roboto Mono"/>
                <a:sym typeface="Roboto Mono"/>
              </a:rPr>
              <a:t>Provide Legal Assistance</a:t>
            </a:r>
            <a:endParaRPr b="0" i="0" sz="1700" u="none" cap="none" strike="noStrike">
              <a:solidFill>
                <a:srgbClr val="666666"/>
              </a:solidFill>
              <a:latin typeface="Roboto Mono"/>
              <a:ea typeface="Roboto Mono"/>
              <a:cs typeface="Roboto Mono"/>
              <a:sym typeface="Roboto Mono"/>
            </a:endParaRPr>
          </a:p>
          <a:p>
            <a:pPr indent="-336550" lvl="0" marL="457200" marR="0" rtl="0" algn="l">
              <a:lnSpc>
                <a:spcPct val="150000"/>
              </a:lnSpc>
              <a:spcBef>
                <a:spcPts val="0"/>
              </a:spcBef>
              <a:spcAft>
                <a:spcPts val="0"/>
              </a:spcAft>
              <a:buClr>
                <a:srgbClr val="666666"/>
              </a:buClr>
              <a:buSzPts val="1700"/>
              <a:buFont typeface="Roboto Mono"/>
              <a:buChar char="❏"/>
            </a:pPr>
            <a:r>
              <a:rPr b="0" i="0" lang="en-US" sz="1700" u="none" cap="none" strike="noStrike">
                <a:solidFill>
                  <a:srgbClr val="666666"/>
                </a:solidFill>
                <a:latin typeface="Roboto Mono"/>
                <a:ea typeface="Roboto Mono"/>
                <a:cs typeface="Roboto Mono"/>
                <a:sym typeface="Roboto Mono"/>
              </a:rPr>
              <a:t>Facilitate Anti-Bias Training</a:t>
            </a:r>
            <a:endParaRPr b="0" i="0" sz="1700" u="none" cap="none" strike="noStrike">
              <a:solidFill>
                <a:srgbClr val="666666"/>
              </a:solidFill>
              <a:latin typeface="Roboto Mono"/>
              <a:ea typeface="Roboto Mono"/>
              <a:cs typeface="Roboto Mono"/>
              <a:sym typeface="Roboto Mono"/>
            </a:endParaRPr>
          </a:p>
          <a:p>
            <a:pPr indent="-336550" lvl="0" marL="457200" marR="0" rtl="0" algn="l">
              <a:lnSpc>
                <a:spcPct val="150000"/>
              </a:lnSpc>
              <a:spcBef>
                <a:spcPts val="0"/>
              </a:spcBef>
              <a:spcAft>
                <a:spcPts val="0"/>
              </a:spcAft>
              <a:buClr>
                <a:srgbClr val="666666"/>
              </a:buClr>
              <a:buSzPts val="1700"/>
              <a:buFont typeface="Roboto Mono"/>
              <a:buChar char="❏"/>
            </a:pPr>
            <a:r>
              <a:rPr b="0" i="0" lang="en-US" sz="1700" u="none" cap="none" strike="noStrike">
                <a:solidFill>
                  <a:srgbClr val="666666"/>
                </a:solidFill>
                <a:latin typeface="Roboto Mono"/>
                <a:ea typeface="Roboto Mono"/>
                <a:cs typeface="Roboto Mono"/>
                <a:sym typeface="Roboto Mono"/>
              </a:rPr>
              <a:t>Conduct Community Mediation </a:t>
            </a:r>
            <a:endParaRPr b="0" i="0" sz="1700" u="none" cap="none" strike="noStrike">
              <a:solidFill>
                <a:srgbClr val="666666"/>
              </a:solidFill>
              <a:latin typeface="Roboto Mono"/>
              <a:ea typeface="Roboto Mono"/>
              <a:cs typeface="Roboto Mono"/>
              <a:sym typeface="Roboto Mono"/>
            </a:endParaRPr>
          </a:p>
          <a:p>
            <a:pPr indent="-336550" lvl="0" marL="457200" marR="0" rtl="0" algn="l">
              <a:lnSpc>
                <a:spcPct val="150000"/>
              </a:lnSpc>
              <a:spcBef>
                <a:spcPts val="0"/>
              </a:spcBef>
              <a:spcAft>
                <a:spcPts val="0"/>
              </a:spcAft>
              <a:buClr>
                <a:srgbClr val="666666"/>
              </a:buClr>
              <a:buSzPts val="1700"/>
              <a:buFont typeface="Roboto Mono"/>
              <a:buChar char="❏"/>
            </a:pPr>
            <a:r>
              <a:rPr b="0" i="0" lang="en-US" sz="1700" u="none" cap="none" strike="noStrike">
                <a:solidFill>
                  <a:srgbClr val="666666"/>
                </a:solidFill>
                <a:latin typeface="Roboto Mono"/>
                <a:ea typeface="Roboto Mono"/>
                <a:cs typeface="Roboto Mono"/>
                <a:sym typeface="Roboto Mono"/>
              </a:rPr>
              <a:t>Advocate for Policy Change</a:t>
            </a:r>
            <a:endParaRPr b="0" i="0" sz="1700" u="none" cap="none" strike="noStrike">
              <a:solidFill>
                <a:srgbClr val="666666"/>
              </a:solidFill>
              <a:latin typeface="Roboto Mono"/>
              <a:ea typeface="Roboto Mono"/>
              <a:cs typeface="Roboto Mono"/>
              <a:sym typeface="Roboto Mono"/>
            </a:endParaRPr>
          </a:p>
          <a:p>
            <a:pPr indent="-336550" lvl="0" marL="457200" marR="0" rtl="0" algn="l">
              <a:lnSpc>
                <a:spcPct val="150000"/>
              </a:lnSpc>
              <a:spcBef>
                <a:spcPts val="0"/>
              </a:spcBef>
              <a:spcAft>
                <a:spcPts val="0"/>
              </a:spcAft>
              <a:buClr>
                <a:srgbClr val="666666"/>
              </a:buClr>
              <a:buSzPts val="1700"/>
              <a:buFont typeface="Roboto Mono"/>
              <a:buChar char="❏"/>
            </a:pPr>
            <a:r>
              <a:rPr b="0" i="0" lang="en-US" sz="1700" u="none" cap="none" strike="noStrike">
                <a:solidFill>
                  <a:srgbClr val="666666"/>
                </a:solidFill>
                <a:latin typeface="Roboto Mono"/>
                <a:ea typeface="Roboto Mono"/>
                <a:cs typeface="Roboto Mono"/>
                <a:sym typeface="Roboto Mono"/>
              </a:rPr>
              <a:t>Lead Public Safety Initiatives </a:t>
            </a:r>
            <a:endParaRPr b="0" i="0" sz="17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700"/>
              <a:buFont typeface="Arial"/>
              <a:buNone/>
            </a:pPr>
            <a:r>
              <a:rPr b="0" i="0" lang="en-US" sz="1700" u="none" cap="none" strike="noStrike">
                <a:solidFill>
                  <a:srgbClr val="666666"/>
                </a:solidFill>
                <a:latin typeface="Roboto Mono"/>
                <a:ea typeface="Roboto Mono"/>
                <a:cs typeface="Roboto Mono"/>
                <a:sym typeface="Roboto Mono"/>
              </a:rPr>
              <a:t>How you can help </a:t>
            </a:r>
            <a:endParaRPr b="0" i="0" sz="17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666666"/>
              </a:solidFill>
              <a:latin typeface="Roboto Mono"/>
              <a:ea typeface="Roboto Mono"/>
              <a:cs typeface="Roboto Mono"/>
              <a:sym typeface="Roboto Mono"/>
            </a:endParaRPr>
          </a:p>
          <a:p>
            <a:pPr indent="0" lvl="0" marL="457200" marR="0" rtl="0" algn="l">
              <a:lnSpc>
                <a:spcPct val="115000"/>
              </a:lnSpc>
              <a:spcBef>
                <a:spcPts val="0"/>
              </a:spcBef>
              <a:spcAft>
                <a:spcPts val="0"/>
              </a:spcAft>
              <a:buClr>
                <a:srgbClr val="000000"/>
              </a:buClr>
              <a:buSzPts val="1700"/>
              <a:buFont typeface="Arial"/>
              <a:buNone/>
            </a:pPr>
            <a:r>
              <a:rPr b="0" i="0" lang="en-US" sz="1700" u="none" cap="none" strike="noStrike">
                <a:solidFill>
                  <a:srgbClr val="666666"/>
                </a:solidFill>
                <a:latin typeface="Roboto Mono"/>
                <a:ea typeface="Roboto Mono"/>
                <a:cs typeface="Roboto Mono"/>
                <a:sym typeface="Roboto Mono"/>
              </a:rPr>
              <a:t>Encourage your friends, neighbors, business partners, and employees to report civil right violations and incidents of hate. </a:t>
            </a:r>
            <a:endParaRPr b="0" i="0" sz="1700" u="none" cap="none" strike="noStrike">
              <a:solidFill>
                <a:srgbClr val="666666"/>
              </a:solidFill>
              <a:latin typeface="Roboto Mono"/>
              <a:ea typeface="Roboto Mono"/>
              <a:cs typeface="Roboto Mono"/>
              <a:sym typeface="Roboto Mono"/>
            </a:endParaRPr>
          </a:p>
        </p:txBody>
      </p:sp>
      <p:sp>
        <p:nvSpPr>
          <p:cNvPr id="223" name="Google Shape;223;p12"/>
          <p:cNvSpPr txBox="1"/>
          <p:nvPr/>
        </p:nvSpPr>
        <p:spPr>
          <a:xfrm>
            <a:off x="926050" y="2653350"/>
            <a:ext cx="4173900" cy="1309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3500" u="none" cap="none" strike="noStrike">
                <a:solidFill>
                  <a:srgbClr val="FFFF00"/>
                </a:solidFill>
                <a:latin typeface="Roboto Mono"/>
                <a:ea typeface="Roboto Mono"/>
                <a:cs typeface="Roboto Mono"/>
                <a:sym typeface="Roboto Mono"/>
              </a:rPr>
              <a:t>Opportunities Moving Forward</a:t>
            </a:r>
            <a:endParaRPr b="0" i="0" sz="3500" u="none" cap="none" strike="noStrike">
              <a:solidFill>
                <a:srgbClr val="FFFF00"/>
              </a:solidFill>
              <a:latin typeface="Roboto Mono"/>
              <a:ea typeface="Roboto Mono"/>
              <a:cs typeface="Roboto Mono"/>
              <a:sym typeface="Roboto Mono"/>
            </a:endParaRPr>
          </a:p>
        </p:txBody>
      </p:sp>
      <p:pic>
        <p:nvPicPr>
          <p:cNvPr id="224" name="Google Shape;224;p12"/>
          <p:cNvPicPr preferRelativeResize="0"/>
          <p:nvPr/>
        </p:nvPicPr>
        <p:blipFill rotWithShape="1">
          <a:blip r:embed="rId3">
            <a:alphaModFix/>
          </a:blip>
          <a:srcRect b="0" l="0" r="0" t="0"/>
          <a:stretch/>
        </p:blipFill>
        <p:spPr>
          <a:xfrm>
            <a:off x="11187951" y="5821443"/>
            <a:ext cx="885197" cy="10048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8" name="Shape 228"/>
        <p:cNvGrpSpPr/>
        <p:nvPr/>
      </p:nvGrpSpPr>
      <p:grpSpPr>
        <a:xfrm>
          <a:off x="0" y="0"/>
          <a:ext cx="0" cy="0"/>
          <a:chOff x="0" y="0"/>
          <a:chExt cx="0" cy="0"/>
        </a:xfrm>
      </p:grpSpPr>
      <p:sp>
        <p:nvSpPr>
          <p:cNvPr id="229" name="Google Shape;229;p13"/>
          <p:cNvSpPr/>
          <p:nvPr/>
        </p:nvSpPr>
        <p:spPr>
          <a:xfrm>
            <a:off x="5755600" y="1759600"/>
            <a:ext cx="3557700" cy="13548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13"/>
          <p:cNvPicPr preferRelativeResize="0"/>
          <p:nvPr/>
        </p:nvPicPr>
        <p:blipFill rotWithShape="1">
          <a:blip r:embed="rId3">
            <a:alphaModFix/>
          </a:blip>
          <a:srcRect b="700" l="0" r="0" t="699"/>
          <a:stretch/>
        </p:blipFill>
        <p:spPr>
          <a:xfrm>
            <a:off x="2566695" y="1234869"/>
            <a:ext cx="2804159" cy="3182106"/>
          </a:xfrm>
          <a:prstGeom prst="rect">
            <a:avLst/>
          </a:prstGeom>
          <a:noFill/>
          <a:ln>
            <a:noFill/>
          </a:ln>
        </p:spPr>
      </p:pic>
      <p:sp>
        <p:nvSpPr>
          <p:cNvPr id="231" name="Google Shape;231;p13"/>
          <p:cNvSpPr txBox="1"/>
          <p:nvPr/>
        </p:nvSpPr>
        <p:spPr>
          <a:xfrm>
            <a:off x="5648800" y="1580775"/>
            <a:ext cx="3431100" cy="1102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4000"/>
              <a:buFont typeface="Arial"/>
              <a:buNone/>
            </a:pPr>
            <a:r>
              <a:rPr b="0" i="0" lang="en-US" sz="4500" u="none" cap="none" strike="noStrike">
                <a:solidFill>
                  <a:srgbClr val="000000"/>
                </a:solidFill>
                <a:latin typeface="Roboto Light"/>
                <a:ea typeface="Roboto Light"/>
                <a:cs typeface="Roboto Light"/>
                <a:sym typeface="Roboto Light"/>
              </a:rPr>
              <a:t>Thank you for listening</a:t>
            </a:r>
            <a:endParaRPr b="0" i="0" sz="4500" u="none" cap="none" strike="noStrike">
              <a:solidFill>
                <a:srgbClr val="000000"/>
              </a:solidFill>
              <a:latin typeface="Roboto Light"/>
              <a:ea typeface="Roboto Light"/>
              <a:cs typeface="Roboto Light"/>
              <a:sym typeface="Roboto Light"/>
            </a:endParaRPr>
          </a:p>
        </p:txBody>
      </p:sp>
      <p:grpSp>
        <p:nvGrpSpPr>
          <p:cNvPr id="232" name="Google Shape;232;p13"/>
          <p:cNvGrpSpPr/>
          <p:nvPr/>
        </p:nvGrpSpPr>
        <p:grpSpPr>
          <a:xfrm>
            <a:off x="3155466" y="5834763"/>
            <a:ext cx="6580609" cy="763937"/>
            <a:chOff x="2384734" y="3544823"/>
            <a:chExt cx="4935580" cy="572967"/>
          </a:xfrm>
        </p:grpSpPr>
        <p:pic>
          <p:nvPicPr>
            <p:cNvPr id="233" name="Google Shape;233;p13"/>
            <p:cNvPicPr preferRelativeResize="0"/>
            <p:nvPr/>
          </p:nvPicPr>
          <p:blipFill rotWithShape="1">
            <a:blip r:embed="rId4">
              <a:alphaModFix/>
            </a:blip>
            <a:srcRect b="0" l="0" r="0" t="0"/>
            <a:stretch/>
          </p:blipFill>
          <p:spPr>
            <a:xfrm>
              <a:off x="3741197" y="3544823"/>
              <a:ext cx="799335" cy="479595"/>
            </a:xfrm>
            <a:prstGeom prst="rect">
              <a:avLst/>
            </a:prstGeom>
            <a:noFill/>
            <a:ln>
              <a:noFill/>
            </a:ln>
          </p:spPr>
        </p:pic>
        <p:sp>
          <p:nvSpPr>
            <p:cNvPr id="234" name="Google Shape;234;p13"/>
            <p:cNvSpPr txBox="1"/>
            <p:nvPr/>
          </p:nvSpPr>
          <p:spPr>
            <a:xfrm>
              <a:off x="2384734" y="3606956"/>
              <a:ext cx="1332600" cy="288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oboto Mono"/>
                  <a:ea typeface="Roboto Mono"/>
                  <a:cs typeface="Roboto Mono"/>
                  <a:sym typeface="Roboto Mono"/>
                </a:rPr>
                <a:t>AN INITIATIVE BY</a:t>
              </a:r>
              <a:endParaRPr b="0" i="0" sz="1200" u="none" cap="none" strike="noStrike">
                <a:solidFill>
                  <a:srgbClr val="000000"/>
                </a:solidFill>
                <a:latin typeface="Roboto Mono"/>
                <a:ea typeface="Roboto Mono"/>
                <a:cs typeface="Roboto Mono"/>
                <a:sym typeface="Roboto Mono"/>
              </a:endParaRPr>
            </a:p>
          </p:txBody>
        </p:sp>
        <p:pic>
          <p:nvPicPr>
            <p:cNvPr id="235" name="Google Shape;235;p13"/>
            <p:cNvPicPr preferRelativeResize="0"/>
            <p:nvPr/>
          </p:nvPicPr>
          <p:blipFill rotWithShape="1">
            <a:blip r:embed="rId5">
              <a:alphaModFix/>
            </a:blip>
            <a:srcRect b="0" l="0" r="0" t="0"/>
            <a:stretch/>
          </p:blipFill>
          <p:spPr>
            <a:xfrm>
              <a:off x="5958939" y="3582522"/>
              <a:ext cx="1361375" cy="535268"/>
            </a:xfrm>
            <a:prstGeom prst="rect">
              <a:avLst/>
            </a:prstGeom>
            <a:noFill/>
            <a:ln>
              <a:noFill/>
            </a:ln>
          </p:spPr>
        </p:pic>
        <p:pic>
          <p:nvPicPr>
            <p:cNvPr id="236" name="Google Shape;236;p13"/>
            <p:cNvPicPr preferRelativeResize="0"/>
            <p:nvPr/>
          </p:nvPicPr>
          <p:blipFill rotWithShape="1">
            <a:blip r:embed="rId6">
              <a:alphaModFix/>
            </a:blip>
            <a:srcRect b="0" l="0" r="0" t="0"/>
            <a:stretch/>
          </p:blipFill>
          <p:spPr>
            <a:xfrm>
              <a:off x="4599855" y="3609027"/>
              <a:ext cx="1263903" cy="467665"/>
            </a:xfrm>
            <a:prstGeom prst="rect">
              <a:avLst/>
            </a:prstGeom>
            <a:noFill/>
            <a:ln>
              <a:noFill/>
            </a:ln>
          </p:spPr>
        </p:pic>
      </p:grpSp>
      <p:sp>
        <p:nvSpPr>
          <p:cNvPr id="237" name="Google Shape;237;p13"/>
          <p:cNvSpPr txBox="1"/>
          <p:nvPr/>
        </p:nvSpPr>
        <p:spPr>
          <a:xfrm>
            <a:off x="5755600" y="3246000"/>
            <a:ext cx="5790900" cy="858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US" sz="1500" u="none" cap="none" strike="noStrike">
                <a:solidFill>
                  <a:srgbClr val="000000"/>
                </a:solidFill>
                <a:latin typeface="Roboto Mono"/>
                <a:ea typeface="Roboto Mono"/>
                <a:cs typeface="Roboto Mono"/>
                <a:sym typeface="Roboto Mono"/>
              </a:rPr>
              <a:t>CYNTHIA CHOI | CHINESE FOR AFFIRMATIVE ACTION</a:t>
            </a:r>
            <a:endParaRPr b="0" i="0" sz="1500" u="none" cap="none" strike="noStrike">
              <a:solidFill>
                <a:srgbClr val="000000"/>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2400"/>
              <a:buFont typeface="Arial"/>
              <a:buNone/>
            </a:pPr>
            <a:r>
              <a:rPr b="0" i="0" lang="en-US" sz="1500" u="none" cap="none" strike="noStrike">
                <a:solidFill>
                  <a:srgbClr val="000000"/>
                </a:solidFill>
                <a:latin typeface="Roboto Mono"/>
                <a:ea typeface="Roboto Mono"/>
                <a:cs typeface="Roboto Mono"/>
                <a:sym typeface="Roboto Mono"/>
              </a:rPr>
              <a:t>CCHOI@CAASF.ORG </a:t>
            </a:r>
            <a:endParaRPr b="0" i="0" sz="1500" u="none" cap="none" strike="noStrike">
              <a:solidFill>
                <a:srgbClr val="000000"/>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2400"/>
              <a:buFont typeface="Arial"/>
              <a:buNone/>
            </a:pPr>
            <a:r>
              <a:t/>
            </a:r>
            <a:endParaRPr b="0" i="0" sz="1500" u="none" cap="none" strike="noStrike">
              <a:solidFill>
                <a:srgbClr val="000000"/>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2400"/>
              <a:buFont typeface="Arial"/>
              <a:buNone/>
            </a:pPr>
            <a:r>
              <a:rPr b="0" i="0" lang="en-US" sz="1500" u="none" cap="none" strike="noStrike">
                <a:solidFill>
                  <a:srgbClr val="000000"/>
                </a:solidFill>
                <a:latin typeface="Roboto Mono"/>
                <a:ea typeface="Roboto Mono"/>
                <a:cs typeface="Roboto Mono"/>
                <a:sym typeface="Roboto Mono"/>
              </a:rPr>
              <a:t>MANJUSHA KULKARNI</a:t>
            </a:r>
            <a:endParaRPr b="0" i="0" sz="1500" u="none" cap="none" strike="noStrike">
              <a:solidFill>
                <a:srgbClr val="000000"/>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2400"/>
              <a:buFont typeface="Arial"/>
              <a:buNone/>
            </a:pPr>
            <a:r>
              <a:rPr b="0" i="0" lang="en-US" sz="1500" u="none" cap="none" strike="noStrike">
                <a:solidFill>
                  <a:srgbClr val="000000"/>
                </a:solidFill>
                <a:latin typeface="Roboto Mono"/>
                <a:ea typeface="Roboto Mono"/>
                <a:cs typeface="Roboto Mono"/>
                <a:sym typeface="Roboto Mono"/>
              </a:rPr>
              <a:t>ASIAN PACIFIC POLICY &amp; PLANNING COUNCIL</a:t>
            </a:r>
            <a:endParaRPr b="0" i="0" sz="1500" u="none" cap="none" strike="noStrike">
              <a:solidFill>
                <a:srgbClr val="000000"/>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2400"/>
              <a:buFont typeface="Arial"/>
              <a:buNone/>
            </a:pPr>
            <a:r>
              <a:rPr b="0" i="0" lang="en-US" sz="1500" u="none" cap="none" strike="noStrike">
                <a:solidFill>
                  <a:srgbClr val="000000"/>
                </a:solidFill>
                <a:latin typeface="Roboto Mono"/>
                <a:ea typeface="Roboto Mono"/>
                <a:cs typeface="Roboto Mono"/>
                <a:sym typeface="Roboto Mono"/>
              </a:rPr>
              <a:t>MKULKARNI@A3PCON.ORG   </a:t>
            </a:r>
            <a:endParaRPr b="1" i="0" sz="1500" u="none" cap="none" strike="noStrike">
              <a:solidFill>
                <a:srgbClr val="000000"/>
              </a:solidFill>
              <a:latin typeface="Roboto Mono"/>
              <a:ea typeface="Roboto Mono"/>
              <a:cs typeface="Roboto Mono"/>
              <a:sym typeface="Roboto Mo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349150" y="1530850"/>
            <a:ext cx="3422700" cy="22083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7944518" y="5978850"/>
            <a:ext cx="2886000" cy="1147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300"/>
              </a:spcBef>
              <a:spcAft>
                <a:spcPts val="1300"/>
              </a:spcAft>
              <a:buClr>
                <a:srgbClr val="000000"/>
              </a:buClr>
              <a:buSzPts val="1200"/>
              <a:buFont typeface="Arial"/>
              <a:buNone/>
            </a:pPr>
            <a:r>
              <a:t/>
            </a:r>
            <a:endParaRPr b="0" i="0" sz="1200" u="none" cap="none" strike="noStrike">
              <a:solidFill>
                <a:srgbClr val="000000"/>
              </a:solidFill>
              <a:latin typeface="Roboto Mono"/>
              <a:ea typeface="Roboto Mono"/>
              <a:cs typeface="Roboto Mono"/>
              <a:sym typeface="Roboto Mono"/>
            </a:endParaRPr>
          </a:p>
        </p:txBody>
      </p:sp>
      <p:sp>
        <p:nvSpPr>
          <p:cNvPr id="100" name="Google Shape;100;p2"/>
          <p:cNvSpPr txBox="1"/>
          <p:nvPr/>
        </p:nvSpPr>
        <p:spPr>
          <a:xfrm>
            <a:off x="563325" y="1505700"/>
            <a:ext cx="3116100" cy="1147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300"/>
              </a:spcBef>
              <a:spcAft>
                <a:spcPts val="0"/>
              </a:spcAft>
              <a:buClr>
                <a:srgbClr val="000000"/>
              </a:buClr>
              <a:buSzPts val="1200"/>
              <a:buFont typeface="Arial"/>
              <a:buNone/>
            </a:pPr>
            <a:r>
              <a:rPr b="0" i="0" lang="en-US" sz="1200" u="none" cap="none" strike="noStrike">
                <a:solidFill>
                  <a:srgbClr val="FFFFFF"/>
                </a:solidFill>
                <a:latin typeface="Roboto Mono"/>
                <a:ea typeface="Roboto Mono"/>
                <a:cs typeface="Roboto Mono"/>
                <a:sym typeface="Roboto Mono"/>
              </a:rPr>
              <a:t>“Requested a [ride-hailing service] from OAK after coming back from AZ. Driver pulled up to pick us up. Before we even opened the door, driver screamed at us, demanding where we were coming from and if we were coming from China.” </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130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p:txBody>
      </p:sp>
      <p:sp>
        <p:nvSpPr>
          <p:cNvPr id="101" name="Google Shape;101;p2"/>
          <p:cNvSpPr/>
          <p:nvPr/>
        </p:nvSpPr>
        <p:spPr>
          <a:xfrm>
            <a:off x="349150" y="3895775"/>
            <a:ext cx="3422700" cy="22083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nvSpPr>
        <p:spPr>
          <a:xfrm>
            <a:off x="522850" y="3782750"/>
            <a:ext cx="3116100" cy="1147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300"/>
              </a:spcBef>
              <a:spcAft>
                <a:spcPts val="0"/>
              </a:spcAft>
              <a:buClr>
                <a:srgbClr val="000000"/>
              </a:buClr>
              <a:buSzPts val="1200"/>
              <a:buFont typeface="Arial"/>
              <a:buNone/>
            </a:pPr>
            <a:r>
              <a:rPr b="0" i="0" lang="en-US" sz="1200" u="none" cap="none" strike="noStrike">
                <a:solidFill>
                  <a:srgbClr val="FFFFFF"/>
                </a:solidFill>
                <a:latin typeface="Roboto Mono"/>
                <a:ea typeface="Roboto Mono"/>
                <a:cs typeface="Roboto Mono"/>
                <a:sym typeface="Roboto Mono"/>
              </a:rPr>
              <a:t>“Middle school child was physically attacked and verbally assaulted on the schoolyard. A bully accused him of having COVID-19 and told the child to go back to China. When the child responded that he was not Chinese, he was punched in the head twenty times.” </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130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p:txBody>
      </p:sp>
      <p:sp>
        <p:nvSpPr>
          <p:cNvPr id="103" name="Google Shape;103;p2"/>
          <p:cNvSpPr/>
          <p:nvPr/>
        </p:nvSpPr>
        <p:spPr>
          <a:xfrm>
            <a:off x="3993150" y="1530850"/>
            <a:ext cx="3422700" cy="22083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
          <p:cNvSpPr txBox="1"/>
          <p:nvPr/>
        </p:nvSpPr>
        <p:spPr>
          <a:xfrm>
            <a:off x="4207325" y="1658100"/>
            <a:ext cx="3116100" cy="19395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300"/>
              </a:spcBef>
              <a:spcAft>
                <a:spcPts val="0"/>
              </a:spcAft>
              <a:buClr>
                <a:schemeClr val="dk1"/>
              </a:buClr>
              <a:buSzPts val="1100"/>
              <a:buFont typeface="Arial"/>
              <a:buNone/>
            </a:pPr>
            <a:r>
              <a:rPr b="0" i="0" lang="en-US" sz="1200" u="none" cap="none" strike="noStrike">
                <a:solidFill>
                  <a:srgbClr val="FFFFFF"/>
                </a:solidFill>
                <a:latin typeface="Roboto Mono"/>
                <a:ea typeface="Roboto Mono"/>
                <a:cs typeface="Roboto Mono"/>
                <a:sym typeface="Roboto Mono"/>
              </a:rPr>
              <a:t>“My elderly parents were walking with my two-year-old and some 20-30-year-olds drove by and screamed “F--k China!!” at the stop light. They felt very unsafe, especially with a child.”</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130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p:txBody>
      </p:sp>
      <p:sp>
        <p:nvSpPr>
          <p:cNvPr id="105" name="Google Shape;105;p2"/>
          <p:cNvSpPr/>
          <p:nvPr/>
        </p:nvSpPr>
        <p:spPr>
          <a:xfrm>
            <a:off x="3993150" y="3895775"/>
            <a:ext cx="3422700" cy="22083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4166850" y="3782750"/>
            <a:ext cx="3116100" cy="1147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300"/>
              </a:spcBef>
              <a:spcAft>
                <a:spcPts val="0"/>
              </a:spcAft>
              <a:buClr>
                <a:schemeClr val="dk1"/>
              </a:buClr>
              <a:buSzPts val="1100"/>
              <a:buFont typeface="Arial"/>
              <a:buNone/>
            </a:pPr>
            <a:r>
              <a:rPr b="0" i="0" lang="en-US" sz="1200" u="none" cap="none" strike="noStrike">
                <a:solidFill>
                  <a:srgbClr val="FFFFFF"/>
                </a:solidFill>
                <a:latin typeface="Roboto Mono"/>
                <a:ea typeface="Roboto Mono"/>
                <a:cs typeface="Roboto Mono"/>
                <a:sym typeface="Roboto Mono"/>
              </a:rPr>
              <a:t>“Tech executive approached our family as we were celebrating a family birthday at a restaurant and started yelling racist remarks “F--k you Asians.  Trump is going to F--k you,” and “You f--kers need to leave...f--king Asian piece of s--t.”</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130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p:txBody>
      </p:sp>
      <p:sp>
        <p:nvSpPr>
          <p:cNvPr id="107" name="Google Shape;107;p2"/>
          <p:cNvSpPr/>
          <p:nvPr/>
        </p:nvSpPr>
        <p:spPr>
          <a:xfrm>
            <a:off x="7658450" y="1533575"/>
            <a:ext cx="3422700" cy="22083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7872625" y="1965625"/>
            <a:ext cx="3116100" cy="1253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200"/>
              <a:buFont typeface="Arial"/>
              <a:buNone/>
            </a:pPr>
            <a:r>
              <a:rPr b="0" i="0" lang="en-US" sz="1200" u="none" cap="none" strike="noStrike">
                <a:solidFill>
                  <a:srgbClr val="FFFFFF"/>
                </a:solidFill>
                <a:latin typeface="Roboto Mono"/>
                <a:ea typeface="Roboto Mono"/>
                <a:cs typeface="Roboto Mono"/>
                <a:sym typeface="Roboto Mono"/>
              </a:rPr>
              <a:t>“African American male asked me [a resident physician] if I had coronavirus because I am Asian American and proceeded to berate me for several minutes.”</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130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p:txBody>
      </p:sp>
      <p:sp>
        <p:nvSpPr>
          <p:cNvPr id="109" name="Google Shape;109;p2"/>
          <p:cNvSpPr/>
          <p:nvPr/>
        </p:nvSpPr>
        <p:spPr>
          <a:xfrm>
            <a:off x="7658450" y="3898500"/>
            <a:ext cx="3422700" cy="22083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7832150" y="3861675"/>
            <a:ext cx="3116100" cy="19395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300"/>
              </a:spcBef>
              <a:spcAft>
                <a:spcPts val="0"/>
              </a:spcAft>
              <a:buClr>
                <a:schemeClr val="dk1"/>
              </a:buClr>
              <a:buSzPts val="1100"/>
              <a:buFont typeface="Arial"/>
              <a:buNone/>
            </a:pPr>
            <a:r>
              <a:rPr b="0" i="0" lang="en-US" sz="1200" u="none" cap="none" strike="noStrike">
                <a:solidFill>
                  <a:srgbClr val="FFFFFF"/>
                </a:solidFill>
                <a:latin typeface="Roboto Mono"/>
                <a:ea typeface="Roboto Mono"/>
                <a:cs typeface="Roboto Mono"/>
                <a:sym typeface="Roboto Mono"/>
              </a:rPr>
              <a:t>“White male struck me as I was walking through the aisle of a hardware store and verbally attacked me, saying “Shut up, you monkey”;F--k you, Chinaman”; “Go back to China”; and “...bringing that Chinese virus over here.” </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1300"/>
              </a:spcBef>
              <a:spcAft>
                <a:spcPts val="1300"/>
              </a:spcAft>
              <a:buClr>
                <a:srgbClr val="000000"/>
              </a:buClr>
              <a:buSzPts val="1200"/>
              <a:buFont typeface="Arial"/>
              <a:buNone/>
            </a:pPr>
            <a:r>
              <a:t/>
            </a:r>
            <a:endParaRPr b="0" i="0" sz="1200" u="none" cap="none" strike="noStrike">
              <a:solidFill>
                <a:srgbClr val="FFFFFF"/>
              </a:solidFill>
              <a:latin typeface="Roboto Mono"/>
              <a:ea typeface="Roboto Mono"/>
              <a:cs typeface="Roboto Mono"/>
              <a:sym typeface="Roboto Mono"/>
            </a:endParaRPr>
          </a:p>
        </p:txBody>
      </p:sp>
      <p:sp>
        <p:nvSpPr>
          <p:cNvPr id="111" name="Google Shape;111;p2"/>
          <p:cNvSpPr txBox="1"/>
          <p:nvPr/>
        </p:nvSpPr>
        <p:spPr>
          <a:xfrm>
            <a:off x="1122100" y="797325"/>
            <a:ext cx="11292300" cy="536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2500" u="none" cap="none" strike="noStrike">
                <a:solidFill>
                  <a:schemeClr val="dk2"/>
                </a:solidFill>
                <a:highlight>
                  <a:srgbClr val="FFFF00"/>
                </a:highlight>
                <a:latin typeface="Roboto Mono"/>
                <a:ea typeface="Roboto Mono"/>
                <a:cs typeface="Roboto Mono"/>
                <a:sym typeface="Roboto Mono"/>
              </a:rPr>
              <a:t>What the Surge in COVID-19 Related Racism Looks Like </a:t>
            </a:r>
            <a:endParaRPr b="0" i="0" sz="2500" u="none" cap="none" strike="noStrike">
              <a:solidFill>
                <a:schemeClr val="dk2"/>
              </a:solidFill>
              <a:highlight>
                <a:srgbClr val="FFFF00"/>
              </a:highlight>
              <a:latin typeface="Roboto Mono"/>
              <a:ea typeface="Roboto Mono"/>
              <a:cs typeface="Roboto Mono"/>
              <a:sym typeface="Roboto Mono"/>
            </a:endParaRPr>
          </a:p>
        </p:txBody>
      </p:sp>
      <p:pic>
        <p:nvPicPr>
          <p:cNvPr id="112" name="Google Shape;112;p2"/>
          <p:cNvPicPr preferRelativeResize="0"/>
          <p:nvPr/>
        </p:nvPicPr>
        <p:blipFill rotWithShape="1">
          <a:blip r:embed="rId3">
            <a:alphaModFix/>
          </a:blip>
          <a:srcRect b="0" l="0" r="0" t="0"/>
          <a:stretch/>
        </p:blipFill>
        <p:spPr>
          <a:xfrm>
            <a:off x="11187951" y="5821443"/>
            <a:ext cx="885197" cy="10048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p:nvPr/>
        </p:nvSpPr>
        <p:spPr>
          <a:xfrm>
            <a:off x="6532775" y="1599700"/>
            <a:ext cx="4715400" cy="3603900"/>
          </a:xfrm>
          <a:prstGeom prst="rect">
            <a:avLst/>
          </a:prstGeom>
          <a:solidFill>
            <a:srgbClr val="FFFF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8" name="Google Shape;118;p3"/>
          <p:cNvSpPr txBox="1"/>
          <p:nvPr/>
        </p:nvSpPr>
        <p:spPr>
          <a:xfrm>
            <a:off x="375550" y="1333725"/>
            <a:ext cx="5959800" cy="4869112"/>
          </a:xfrm>
          <a:prstGeom prst="rect">
            <a:avLst/>
          </a:prstGeom>
          <a:noFill/>
          <a:ln>
            <a:noFill/>
          </a:ln>
        </p:spPr>
        <p:txBody>
          <a:bodyPr anchorCtr="0" anchor="t" bIns="121900" lIns="121900" spcFirstLastPara="1" rIns="121900" wrap="square" tIns="121900">
            <a:noAutofit/>
          </a:bodyPr>
          <a:lstStyle/>
          <a:p>
            <a:pPr indent="-387350" lvl="0" marL="609600" marR="0" rtl="0" algn="l">
              <a:lnSpc>
                <a:spcPct val="150000"/>
              </a:lnSpc>
              <a:spcBef>
                <a:spcPts val="0"/>
              </a:spcBef>
              <a:spcAft>
                <a:spcPts val="0"/>
              </a:spcAft>
              <a:buClr>
                <a:srgbClr val="FFFFFF"/>
              </a:buClr>
              <a:buSzPts val="1300"/>
              <a:buFont typeface="Arial"/>
              <a:buChar char="❏"/>
            </a:pPr>
            <a:r>
              <a:rPr b="0" i="0" lang="en-US" sz="1300" u="none" cap="none" strike="noStrike">
                <a:solidFill>
                  <a:schemeClr val="dk1"/>
                </a:solidFill>
                <a:latin typeface="Roboto Mono"/>
                <a:ea typeface="Roboto Mono"/>
                <a:cs typeface="Roboto Mono"/>
                <a:sym typeface="Roboto Mono"/>
              </a:rPr>
              <a:t>The Stop AAPI Hate Reporting Center [</a:t>
            </a:r>
            <a:r>
              <a:rPr b="0" i="0" lang="en-US" sz="1300" u="sng" cap="none" strike="noStrike">
                <a:solidFill>
                  <a:schemeClr val="hlink"/>
                </a:solidFill>
                <a:latin typeface="Roboto Mono"/>
                <a:ea typeface="Roboto Mono"/>
                <a:cs typeface="Roboto Mono"/>
                <a:sym typeface="Roboto Mono"/>
                <a:hlinkClick r:id="rId3"/>
              </a:rPr>
              <a:t>www.stopaapihate.org</a:t>
            </a:r>
            <a:r>
              <a:rPr b="0" i="0" lang="en-US" sz="1300" u="none" cap="none" strike="noStrike">
                <a:solidFill>
                  <a:schemeClr val="dk1"/>
                </a:solidFill>
                <a:latin typeface="Roboto Mono"/>
                <a:ea typeface="Roboto Mono"/>
                <a:cs typeface="Roboto Mono"/>
                <a:sym typeface="Roboto Mono"/>
              </a:rPr>
              <a:t>] launched on March 19, 2020</a:t>
            </a:r>
            <a:endParaRPr b="0" i="0" sz="1300" u="none" cap="none" strike="noStrike">
              <a:solidFill>
                <a:schemeClr val="dk1"/>
              </a:solidFill>
              <a:latin typeface="Roboto Mono"/>
              <a:ea typeface="Roboto Mono"/>
              <a:cs typeface="Roboto Mono"/>
              <a:sym typeface="Roboto Mono"/>
            </a:endParaRPr>
          </a:p>
          <a:p>
            <a:pPr indent="-387350" lvl="0" marL="609600" marR="0" rtl="0" algn="l">
              <a:lnSpc>
                <a:spcPct val="150000"/>
              </a:lnSpc>
              <a:spcBef>
                <a:spcPts val="1300"/>
              </a:spcBef>
              <a:spcAft>
                <a:spcPts val="0"/>
              </a:spcAft>
              <a:buClr>
                <a:srgbClr val="FFFFFF"/>
              </a:buClr>
              <a:buSzPts val="1300"/>
              <a:buFont typeface="Roboto"/>
              <a:buChar char="❏"/>
            </a:pPr>
            <a:r>
              <a:rPr b="0" i="0" lang="en-US" sz="1300" u="none" cap="none" strike="noStrike">
                <a:solidFill>
                  <a:schemeClr val="dk1"/>
                </a:solidFill>
                <a:latin typeface="Roboto Mono"/>
                <a:ea typeface="Roboto Mono"/>
                <a:cs typeface="Roboto Mono"/>
                <a:sym typeface="Roboto Mono"/>
              </a:rPr>
              <a:t>We are a collaborative of Asian Pacific Policy and Planning Council (A3PCON), Chinese for Affirmative Action (CAA), and San Francisco State University’s Asian American Studies. </a:t>
            </a:r>
            <a:endParaRPr b="0" i="0" sz="1300" u="none" cap="none" strike="noStrike">
              <a:solidFill>
                <a:schemeClr val="dk1"/>
              </a:solidFill>
              <a:latin typeface="Roboto Mono"/>
              <a:ea typeface="Roboto Mono"/>
              <a:cs typeface="Roboto Mono"/>
              <a:sym typeface="Roboto Mono"/>
            </a:endParaRPr>
          </a:p>
          <a:p>
            <a:pPr indent="0" lvl="0" marL="609600" marR="0" rtl="0" algn="l">
              <a:lnSpc>
                <a:spcPct val="150000"/>
              </a:lnSpc>
              <a:spcBef>
                <a:spcPts val="1300"/>
              </a:spcBef>
              <a:spcAft>
                <a:spcPts val="0"/>
              </a:spcAft>
              <a:buClr>
                <a:srgbClr val="000000"/>
              </a:buClr>
              <a:buSzPts val="1300"/>
              <a:buFont typeface="Arial"/>
              <a:buNone/>
            </a:pPr>
            <a:r>
              <a:rPr b="0" i="0" lang="en-US" sz="1300" u="none" cap="none" strike="noStrike">
                <a:solidFill>
                  <a:schemeClr val="dk1"/>
                </a:solidFill>
                <a:latin typeface="Roboto Mono"/>
                <a:ea typeface="Roboto Mono"/>
                <a:cs typeface="Roboto Mono"/>
                <a:sym typeface="Roboto Mono"/>
              </a:rPr>
              <a:t>All three organizations are trusted by Asian American communities and allows us to conduct outreach to low English proficiency and immigrant communities. </a:t>
            </a:r>
            <a:endParaRPr b="0" i="0" sz="1300" u="none" cap="none" strike="noStrike">
              <a:solidFill>
                <a:schemeClr val="dk1"/>
              </a:solidFill>
              <a:latin typeface="Roboto Mono"/>
              <a:ea typeface="Roboto Mono"/>
              <a:cs typeface="Roboto Mono"/>
              <a:sym typeface="Roboto Mono"/>
            </a:endParaRPr>
          </a:p>
          <a:p>
            <a:pPr indent="-387350" lvl="0" marL="609600" marR="0" rtl="0" algn="l">
              <a:lnSpc>
                <a:spcPct val="150000"/>
              </a:lnSpc>
              <a:spcBef>
                <a:spcPts val="1300"/>
              </a:spcBef>
              <a:spcAft>
                <a:spcPts val="0"/>
              </a:spcAft>
              <a:buClr>
                <a:schemeClr val="lt1"/>
              </a:buClr>
              <a:buSzPts val="1300"/>
              <a:buFont typeface="Roboto"/>
              <a:buChar char="❏"/>
            </a:pPr>
            <a:r>
              <a:rPr b="0" i="0" lang="en-US" sz="1300" u="none" cap="none" strike="noStrike">
                <a:solidFill>
                  <a:schemeClr val="dk1"/>
                </a:solidFill>
                <a:latin typeface="Roboto Mono"/>
                <a:ea typeface="Roboto Mono"/>
                <a:cs typeface="Roboto Mono"/>
                <a:sym typeface="Roboto Mono"/>
              </a:rPr>
              <a:t>We have forms in a dozen Asian languages, including traditional and simplified Chinese, Korean, Japanese, Vietnamese, Khmer, Thai, Hmong, Tagalog, Hindi, and Punjabi.</a:t>
            </a:r>
            <a:endParaRPr b="0" i="0" sz="1300" u="none" cap="none" strike="noStrike">
              <a:solidFill>
                <a:schemeClr val="dk1"/>
              </a:solidFill>
              <a:latin typeface="Roboto Mono"/>
              <a:ea typeface="Roboto Mono"/>
              <a:cs typeface="Roboto Mono"/>
              <a:sym typeface="Roboto Mono"/>
            </a:endParaRPr>
          </a:p>
          <a:p>
            <a:pPr indent="0" lvl="0" marL="609600" marR="0" rtl="0" algn="l">
              <a:lnSpc>
                <a:spcPct val="150000"/>
              </a:lnSpc>
              <a:spcBef>
                <a:spcPts val="1300"/>
              </a:spcBef>
              <a:spcAft>
                <a:spcPts val="0"/>
              </a:spcAft>
              <a:buClr>
                <a:srgbClr val="000000"/>
              </a:buClr>
              <a:buSzPts val="1300"/>
              <a:buFont typeface="Arial"/>
              <a:buNone/>
            </a:pPr>
            <a:r>
              <a:t/>
            </a:r>
            <a:endParaRPr b="0" i="0" sz="1300" u="none" cap="none" strike="noStrike">
              <a:solidFill>
                <a:schemeClr val="dk1"/>
              </a:solidFill>
              <a:latin typeface="Roboto Mono"/>
              <a:ea typeface="Roboto Mono"/>
              <a:cs typeface="Roboto Mono"/>
              <a:sym typeface="Roboto Mono"/>
            </a:endParaRPr>
          </a:p>
          <a:p>
            <a:pPr indent="0" lvl="0" marL="609600" marR="0" rtl="0" algn="l">
              <a:lnSpc>
                <a:spcPct val="150000"/>
              </a:lnSpc>
              <a:spcBef>
                <a:spcPts val="1300"/>
              </a:spcBef>
              <a:spcAft>
                <a:spcPts val="0"/>
              </a:spcAft>
              <a:buClr>
                <a:srgbClr val="000000"/>
              </a:buClr>
              <a:buSzPts val="1300"/>
              <a:buFont typeface="Arial"/>
              <a:buNone/>
            </a:pPr>
            <a:r>
              <a:t/>
            </a:r>
            <a:endParaRPr b="0" i="0" sz="1300" u="none" cap="none" strike="noStrike">
              <a:solidFill>
                <a:schemeClr val="dk1"/>
              </a:solidFill>
              <a:latin typeface="Roboto Mono"/>
              <a:ea typeface="Roboto Mono"/>
              <a:cs typeface="Roboto Mono"/>
              <a:sym typeface="Roboto Mono"/>
            </a:endParaRPr>
          </a:p>
          <a:p>
            <a:pPr indent="0" lvl="0" marL="457200" marR="0" rtl="0" algn="l">
              <a:lnSpc>
                <a:spcPct val="150000"/>
              </a:lnSpc>
              <a:spcBef>
                <a:spcPts val="1300"/>
              </a:spcBef>
              <a:spcAft>
                <a:spcPts val="0"/>
              </a:spcAft>
              <a:buClr>
                <a:srgbClr val="000000"/>
              </a:buClr>
              <a:buSzPts val="1300"/>
              <a:buFont typeface="Arial"/>
              <a:buNone/>
            </a:pPr>
            <a:r>
              <a:t/>
            </a:r>
            <a:endParaRPr b="0" i="0" sz="1300" u="none" cap="none" strike="noStrike">
              <a:solidFill>
                <a:schemeClr val="dk1"/>
              </a:solidFill>
              <a:latin typeface="Roboto Mono"/>
              <a:ea typeface="Roboto Mono"/>
              <a:cs typeface="Roboto Mono"/>
              <a:sym typeface="Roboto Mono"/>
            </a:endParaRPr>
          </a:p>
          <a:p>
            <a:pPr indent="0" lvl="0" marL="0" marR="0" rtl="0" algn="l">
              <a:lnSpc>
                <a:spcPct val="150000"/>
              </a:lnSpc>
              <a:spcBef>
                <a:spcPts val="1300"/>
              </a:spcBef>
              <a:spcAft>
                <a:spcPts val="0"/>
              </a:spcAft>
              <a:buClr>
                <a:srgbClr val="000000"/>
              </a:buClr>
              <a:buSzPts val="1300"/>
              <a:buFont typeface="Arial"/>
              <a:buNone/>
            </a:pPr>
            <a:r>
              <a:t/>
            </a:r>
            <a:endParaRPr b="0" i="0" sz="1300" u="none" cap="none" strike="noStrike">
              <a:solidFill>
                <a:schemeClr val="dk1"/>
              </a:solidFill>
              <a:latin typeface="Roboto Mono"/>
              <a:ea typeface="Roboto Mono"/>
              <a:cs typeface="Roboto Mono"/>
              <a:sym typeface="Roboto Mono"/>
            </a:endParaRPr>
          </a:p>
          <a:p>
            <a:pPr indent="-304800" lvl="1" marL="1219200" marR="0" rtl="0" algn="l">
              <a:lnSpc>
                <a:spcPct val="150000"/>
              </a:lnSpc>
              <a:spcBef>
                <a:spcPts val="1300"/>
              </a:spcBef>
              <a:spcAft>
                <a:spcPts val="1300"/>
              </a:spcAft>
              <a:buClr>
                <a:srgbClr val="FFFFFF"/>
              </a:buClr>
              <a:buSzPts val="1300"/>
              <a:buFont typeface="Roboto"/>
              <a:buNone/>
            </a:pPr>
            <a:r>
              <a:t/>
            </a:r>
            <a:endParaRPr b="0" i="0" sz="1300" u="none" cap="none" strike="noStrike">
              <a:solidFill>
                <a:schemeClr val="dk1"/>
              </a:solidFill>
              <a:latin typeface="Roboto Mono"/>
              <a:ea typeface="Roboto Mono"/>
              <a:cs typeface="Roboto Mono"/>
              <a:sym typeface="Roboto Mono"/>
            </a:endParaRPr>
          </a:p>
        </p:txBody>
      </p:sp>
      <p:sp>
        <p:nvSpPr>
          <p:cNvPr id="119" name="Google Shape;119;p3"/>
          <p:cNvSpPr txBox="1"/>
          <p:nvPr/>
        </p:nvSpPr>
        <p:spPr>
          <a:xfrm>
            <a:off x="1122100" y="797325"/>
            <a:ext cx="5213100" cy="536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2500" u="none" cap="none" strike="noStrike">
                <a:solidFill>
                  <a:schemeClr val="dk2"/>
                </a:solidFill>
                <a:highlight>
                  <a:srgbClr val="FFFF00"/>
                </a:highlight>
                <a:latin typeface="Roboto Mono"/>
                <a:ea typeface="Roboto Mono"/>
                <a:cs typeface="Roboto Mono"/>
                <a:sym typeface="Roboto Mono"/>
              </a:rPr>
              <a:t>About Stop AAPI Hate </a:t>
            </a:r>
            <a:endParaRPr b="0" i="0" sz="2500" u="none" cap="none" strike="noStrike">
              <a:solidFill>
                <a:schemeClr val="dk2"/>
              </a:solidFill>
              <a:highlight>
                <a:srgbClr val="FFFF00"/>
              </a:highlight>
              <a:latin typeface="Roboto Mono"/>
              <a:ea typeface="Roboto Mono"/>
              <a:cs typeface="Roboto Mono"/>
              <a:sym typeface="Roboto Mono"/>
            </a:endParaRPr>
          </a:p>
        </p:txBody>
      </p:sp>
      <p:pic>
        <p:nvPicPr>
          <p:cNvPr id="120" name="Google Shape;120;p3"/>
          <p:cNvPicPr preferRelativeResize="0"/>
          <p:nvPr/>
        </p:nvPicPr>
        <p:blipFill rotWithShape="1">
          <a:blip r:embed="rId4">
            <a:alphaModFix/>
          </a:blip>
          <a:srcRect b="-2049" l="7808" r="18726" t="2050"/>
          <a:stretch/>
        </p:blipFill>
        <p:spPr>
          <a:xfrm>
            <a:off x="6695350" y="1506300"/>
            <a:ext cx="4715400" cy="3610450"/>
          </a:xfrm>
          <a:prstGeom prst="rect">
            <a:avLst/>
          </a:prstGeom>
          <a:noFill/>
          <a:ln>
            <a:noFill/>
          </a:ln>
        </p:spPr>
      </p:pic>
      <p:pic>
        <p:nvPicPr>
          <p:cNvPr id="121" name="Google Shape;121;p3"/>
          <p:cNvPicPr preferRelativeResize="0"/>
          <p:nvPr/>
        </p:nvPicPr>
        <p:blipFill rotWithShape="1">
          <a:blip r:embed="rId5">
            <a:alphaModFix/>
          </a:blip>
          <a:srcRect b="0" l="0" r="0" t="0"/>
          <a:stretch/>
        </p:blipFill>
        <p:spPr>
          <a:xfrm>
            <a:off x="11187951" y="5821443"/>
            <a:ext cx="885197" cy="10048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nvSpPr>
        <p:spPr>
          <a:xfrm>
            <a:off x="5557150" y="1638525"/>
            <a:ext cx="6397800" cy="3507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666666"/>
                </a:solidFill>
                <a:latin typeface="Roboto Mono"/>
                <a:ea typeface="Roboto Mono"/>
                <a:cs typeface="Roboto Mono"/>
                <a:sym typeface="Roboto Mono"/>
              </a:rPr>
              <a:t>2,808 incident reports were filed in 41 weeks. </a:t>
            </a:r>
            <a:endParaRPr b="1" i="0" sz="16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666666"/>
                </a:solidFill>
                <a:latin typeface="Roboto Mono"/>
                <a:ea typeface="Roboto Mono"/>
                <a:cs typeface="Roboto Mono"/>
                <a:sym typeface="Roboto Mono"/>
              </a:rPr>
              <a:t>Most involved hate incidents, not hate crimes. </a:t>
            </a:r>
            <a:endParaRPr b="0" i="0" sz="16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666666"/>
                </a:solidFill>
                <a:latin typeface="Roboto Mono"/>
                <a:ea typeface="Roboto Mono"/>
                <a:cs typeface="Roboto Mono"/>
                <a:sym typeface="Roboto Mono"/>
              </a:rPr>
              <a:t>Incidents were reported from 47 states and the District of Columbia.</a:t>
            </a:r>
            <a:endParaRPr b="0" i="0" sz="1600" u="none" cap="none" strike="noStrike">
              <a:solidFill>
                <a:srgbClr val="666666"/>
              </a:solidFill>
              <a:latin typeface="Roboto Mono"/>
              <a:ea typeface="Roboto Mono"/>
              <a:cs typeface="Roboto Mono"/>
              <a:sym typeface="Roboto Mono"/>
            </a:endParaRPr>
          </a:p>
          <a:p>
            <a:pPr indent="0" lvl="0" marL="45720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666666"/>
                </a:solidFill>
                <a:latin typeface="Roboto Mono"/>
                <a:ea typeface="Roboto Mono"/>
                <a:cs typeface="Roboto Mono"/>
                <a:sym typeface="Roboto Mono"/>
              </a:rPr>
              <a:t>56 percent of incidents took place in either California or New York State. </a:t>
            </a:r>
            <a:endParaRPr b="0" i="0" sz="1600" u="none" cap="none" strike="noStrike">
              <a:solidFill>
                <a:srgbClr val="666666"/>
              </a:solidFill>
              <a:latin typeface="Roboto Mono"/>
              <a:ea typeface="Roboto Mono"/>
              <a:cs typeface="Roboto Mono"/>
              <a:sym typeface="Roboto Mono"/>
            </a:endParaRPr>
          </a:p>
          <a:p>
            <a:pPr indent="0" lvl="0" marL="45720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666666"/>
                </a:solidFill>
                <a:latin typeface="Roboto Mono"/>
                <a:ea typeface="Roboto Mono"/>
                <a:cs typeface="Roboto Mono"/>
                <a:sym typeface="Roboto Mono"/>
              </a:rPr>
              <a:t>Women experience hate 2.3 times the rate of men. </a:t>
            </a:r>
            <a:endParaRPr b="0" i="0" sz="16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666666"/>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666666"/>
                </a:solidFill>
                <a:latin typeface="Roboto Mono"/>
                <a:ea typeface="Roboto Mono"/>
                <a:cs typeface="Roboto Mono"/>
                <a:sym typeface="Roboto Mono"/>
              </a:rPr>
              <a:t>Seven percent of respondents are seniors (60+).</a:t>
            </a:r>
            <a:endParaRPr b="0" i="0" sz="1600" u="none" cap="none" strike="noStrike">
              <a:solidFill>
                <a:srgbClr val="666666"/>
              </a:solidFill>
              <a:latin typeface="Roboto Mono"/>
              <a:ea typeface="Roboto Mono"/>
              <a:cs typeface="Roboto Mono"/>
              <a:sym typeface="Roboto Mono"/>
            </a:endParaRPr>
          </a:p>
        </p:txBody>
      </p:sp>
      <p:sp>
        <p:nvSpPr>
          <p:cNvPr id="127" name="Google Shape;127;p4"/>
          <p:cNvSpPr/>
          <p:nvPr/>
        </p:nvSpPr>
        <p:spPr>
          <a:xfrm>
            <a:off x="0" y="0"/>
            <a:ext cx="3265800" cy="68580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4"/>
          <p:cNvSpPr/>
          <p:nvPr/>
        </p:nvSpPr>
        <p:spPr>
          <a:xfrm>
            <a:off x="1459450" y="2403050"/>
            <a:ext cx="3806700" cy="1663800"/>
          </a:xfrm>
          <a:prstGeom prst="rect">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4"/>
          <p:cNvSpPr txBox="1"/>
          <p:nvPr/>
        </p:nvSpPr>
        <p:spPr>
          <a:xfrm>
            <a:off x="1383250" y="2272350"/>
            <a:ext cx="4173900" cy="1739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3500" u="none" cap="none" strike="noStrike">
                <a:solidFill>
                  <a:srgbClr val="FFFF00"/>
                </a:solidFill>
                <a:latin typeface="Roboto Mono"/>
                <a:ea typeface="Roboto Mono"/>
                <a:cs typeface="Roboto Mono"/>
                <a:sym typeface="Roboto Mono"/>
              </a:rPr>
              <a:t>National Data on Anti-Asian Hate Incidents </a:t>
            </a:r>
            <a:endParaRPr b="0" i="0" sz="3500" u="none" cap="none" strike="noStrike">
              <a:solidFill>
                <a:srgbClr val="FFFF00"/>
              </a:solidFill>
              <a:latin typeface="Roboto Mono"/>
              <a:ea typeface="Roboto Mono"/>
              <a:cs typeface="Roboto Mono"/>
              <a:sym typeface="Roboto Mono"/>
            </a:endParaRPr>
          </a:p>
        </p:txBody>
      </p:sp>
      <p:pic>
        <p:nvPicPr>
          <p:cNvPr id="130" name="Google Shape;130;p4"/>
          <p:cNvPicPr preferRelativeResize="0"/>
          <p:nvPr/>
        </p:nvPicPr>
        <p:blipFill rotWithShape="1">
          <a:blip r:embed="rId3">
            <a:alphaModFix/>
          </a:blip>
          <a:srcRect b="0" l="0" r="0" t="0"/>
          <a:stretch/>
        </p:blipFill>
        <p:spPr>
          <a:xfrm>
            <a:off x="11187951" y="5821443"/>
            <a:ext cx="885197" cy="10048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5" title="Chart"/>
          <p:cNvPicPr preferRelativeResize="0"/>
          <p:nvPr/>
        </p:nvPicPr>
        <p:blipFill rotWithShape="1">
          <a:blip r:embed="rId3">
            <a:alphaModFix/>
          </a:blip>
          <a:srcRect b="10080" l="4323" r="0" t="0"/>
          <a:stretch/>
        </p:blipFill>
        <p:spPr>
          <a:xfrm>
            <a:off x="122600" y="1563650"/>
            <a:ext cx="8595851" cy="5014850"/>
          </a:xfrm>
          <a:prstGeom prst="rect">
            <a:avLst/>
          </a:prstGeom>
          <a:noFill/>
          <a:ln>
            <a:noFill/>
          </a:ln>
        </p:spPr>
      </p:pic>
      <p:pic>
        <p:nvPicPr>
          <p:cNvPr id="136" name="Google Shape;136;p5"/>
          <p:cNvPicPr preferRelativeResize="0"/>
          <p:nvPr/>
        </p:nvPicPr>
        <p:blipFill rotWithShape="1">
          <a:blip r:embed="rId4">
            <a:alphaModFix/>
          </a:blip>
          <a:srcRect b="0" l="0" r="0" t="0"/>
          <a:stretch/>
        </p:blipFill>
        <p:spPr>
          <a:xfrm>
            <a:off x="11187951" y="5821443"/>
            <a:ext cx="885197" cy="1004811"/>
          </a:xfrm>
          <a:prstGeom prst="rect">
            <a:avLst/>
          </a:prstGeom>
          <a:noFill/>
          <a:ln>
            <a:noFill/>
          </a:ln>
        </p:spPr>
      </p:pic>
      <p:sp>
        <p:nvSpPr>
          <p:cNvPr id="137" name="Google Shape;137;p5"/>
          <p:cNvSpPr/>
          <p:nvPr/>
        </p:nvSpPr>
        <p:spPr>
          <a:xfrm>
            <a:off x="8926200" y="0"/>
            <a:ext cx="3265800" cy="6858000"/>
          </a:xfrm>
          <a:prstGeom prst="rect">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7062625" y="2500625"/>
            <a:ext cx="4334400" cy="11217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txBox="1"/>
          <p:nvPr/>
        </p:nvSpPr>
        <p:spPr>
          <a:xfrm>
            <a:off x="6455225" y="2383925"/>
            <a:ext cx="4743600" cy="11217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900"/>
              <a:buFont typeface="Arial"/>
              <a:buNone/>
            </a:pPr>
            <a:r>
              <a:rPr b="0" i="0" lang="en-US" sz="3500" u="none" cap="none" strike="noStrike">
                <a:solidFill>
                  <a:srgbClr val="000000"/>
                </a:solidFill>
                <a:latin typeface="Roboto Mono"/>
                <a:ea typeface="Roboto Mono"/>
                <a:cs typeface="Roboto Mono"/>
                <a:sym typeface="Roboto Mono"/>
              </a:rPr>
              <a:t>Types of Bias &amp; Discrimination</a:t>
            </a:r>
            <a:endParaRPr b="0" i="0" sz="3500" u="none" cap="none" strike="noStrike">
              <a:solidFill>
                <a:srgbClr val="000000"/>
              </a:solidFill>
              <a:latin typeface="Roboto Mono"/>
              <a:ea typeface="Roboto Mono"/>
              <a:cs typeface="Roboto Mono"/>
              <a:sym typeface="Roboto Mono"/>
            </a:endParaRPr>
          </a:p>
        </p:txBody>
      </p:sp>
      <p:grpSp>
        <p:nvGrpSpPr>
          <p:cNvPr id="140" name="Google Shape;140;p5"/>
          <p:cNvGrpSpPr/>
          <p:nvPr/>
        </p:nvGrpSpPr>
        <p:grpSpPr>
          <a:xfrm>
            <a:off x="7301550" y="1000075"/>
            <a:ext cx="1559375" cy="400200"/>
            <a:chOff x="2881950" y="6276925"/>
            <a:chExt cx="1559375" cy="400200"/>
          </a:xfrm>
        </p:grpSpPr>
        <p:sp>
          <p:nvSpPr>
            <p:cNvPr id="141" name="Google Shape;141;p5"/>
            <p:cNvSpPr/>
            <p:nvPr/>
          </p:nvSpPr>
          <p:spPr>
            <a:xfrm>
              <a:off x="3755450" y="6346375"/>
              <a:ext cx="294000" cy="261300"/>
            </a:xfrm>
            <a:prstGeom prst="rect">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2881950" y="6346375"/>
              <a:ext cx="294000" cy="2613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txBox="1"/>
            <p:nvPr/>
          </p:nvSpPr>
          <p:spPr>
            <a:xfrm>
              <a:off x="3121450" y="6276925"/>
              <a:ext cx="44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a:t>
              </a:r>
              <a:endParaRPr b="0" i="0" sz="1400" u="none" cap="none" strike="noStrike">
                <a:solidFill>
                  <a:srgbClr val="000000"/>
                </a:solidFill>
                <a:latin typeface="Arial"/>
                <a:ea typeface="Arial"/>
                <a:cs typeface="Arial"/>
                <a:sym typeface="Arial"/>
              </a:endParaRPr>
            </a:p>
          </p:txBody>
        </p:sp>
        <p:sp>
          <p:nvSpPr>
            <p:cNvPr id="144" name="Google Shape;144;p5"/>
            <p:cNvSpPr txBox="1"/>
            <p:nvPr/>
          </p:nvSpPr>
          <p:spPr>
            <a:xfrm>
              <a:off x="3992225" y="6276925"/>
              <a:ext cx="44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6" title="Chart"/>
          <p:cNvPicPr preferRelativeResize="0"/>
          <p:nvPr/>
        </p:nvPicPr>
        <p:blipFill rotWithShape="1">
          <a:blip r:embed="rId3">
            <a:alphaModFix/>
          </a:blip>
          <a:srcRect b="9033" l="2066" r="0" t="0"/>
          <a:stretch/>
        </p:blipFill>
        <p:spPr>
          <a:xfrm>
            <a:off x="0" y="1648775"/>
            <a:ext cx="9235702" cy="4858750"/>
          </a:xfrm>
          <a:prstGeom prst="rect">
            <a:avLst/>
          </a:prstGeom>
          <a:noFill/>
          <a:ln>
            <a:noFill/>
          </a:ln>
        </p:spPr>
      </p:pic>
      <p:pic>
        <p:nvPicPr>
          <p:cNvPr id="150" name="Google Shape;150;p6"/>
          <p:cNvPicPr preferRelativeResize="0"/>
          <p:nvPr/>
        </p:nvPicPr>
        <p:blipFill rotWithShape="1">
          <a:blip r:embed="rId4">
            <a:alphaModFix/>
          </a:blip>
          <a:srcRect b="0" l="0" r="0" t="0"/>
          <a:stretch/>
        </p:blipFill>
        <p:spPr>
          <a:xfrm>
            <a:off x="11187951" y="5821443"/>
            <a:ext cx="885197" cy="1004811"/>
          </a:xfrm>
          <a:prstGeom prst="rect">
            <a:avLst/>
          </a:prstGeom>
          <a:noFill/>
          <a:ln>
            <a:noFill/>
          </a:ln>
        </p:spPr>
      </p:pic>
      <p:sp>
        <p:nvSpPr>
          <p:cNvPr id="151" name="Google Shape;151;p6"/>
          <p:cNvSpPr/>
          <p:nvPr/>
        </p:nvSpPr>
        <p:spPr>
          <a:xfrm>
            <a:off x="8926200" y="0"/>
            <a:ext cx="3265800" cy="68580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
          <p:cNvSpPr/>
          <p:nvPr/>
        </p:nvSpPr>
        <p:spPr>
          <a:xfrm>
            <a:off x="8697600" y="2822925"/>
            <a:ext cx="2376900" cy="4002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
          <p:cNvSpPr/>
          <p:nvPr/>
        </p:nvSpPr>
        <p:spPr>
          <a:xfrm>
            <a:off x="6915700" y="2462175"/>
            <a:ext cx="4510324" cy="1121700"/>
          </a:xfrm>
          <a:prstGeom prst="rect">
            <a:avLst/>
          </a:pr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
          <p:cNvSpPr txBox="1"/>
          <p:nvPr/>
        </p:nvSpPr>
        <p:spPr>
          <a:xfrm>
            <a:off x="6121280" y="2385975"/>
            <a:ext cx="5279225" cy="9462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900"/>
              <a:buFont typeface="Arial"/>
              <a:buNone/>
            </a:pPr>
            <a:r>
              <a:rPr b="0" i="0" lang="en-US" sz="3500" u="none" cap="none" strike="noStrike">
                <a:solidFill>
                  <a:srgbClr val="000000"/>
                </a:solidFill>
                <a:latin typeface="Roboto Mono"/>
                <a:ea typeface="Roboto Mono"/>
                <a:cs typeface="Roboto Mono"/>
                <a:sym typeface="Roboto Mono"/>
              </a:rPr>
              <a:t>Site of Reported Incidents </a:t>
            </a:r>
            <a:endParaRPr b="0" i="0" sz="3500" u="none" cap="none" strike="noStrike">
              <a:solidFill>
                <a:srgbClr val="000000"/>
              </a:solidFill>
              <a:latin typeface="Roboto Mono"/>
              <a:ea typeface="Roboto Mono"/>
              <a:cs typeface="Roboto Mono"/>
              <a:sym typeface="Roboto Mono"/>
            </a:endParaRPr>
          </a:p>
        </p:txBody>
      </p:sp>
      <p:grpSp>
        <p:nvGrpSpPr>
          <p:cNvPr id="155" name="Google Shape;155;p6"/>
          <p:cNvGrpSpPr/>
          <p:nvPr/>
        </p:nvGrpSpPr>
        <p:grpSpPr>
          <a:xfrm>
            <a:off x="7301550" y="1000075"/>
            <a:ext cx="1559375" cy="400200"/>
            <a:chOff x="2881950" y="6276925"/>
            <a:chExt cx="1559375" cy="400200"/>
          </a:xfrm>
        </p:grpSpPr>
        <p:sp>
          <p:nvSpPr>
            <p:cNvPr id="156" name="Google Shape;156;p6"/>
            <p:cNvSpPr/>
            <p:nvPr/>
          </p:nvSpPr>
          <p:spPr>
            <a:xfrm>
              <a:off x="3755450" y="6346375"/>
              <a:ext cx="294000" cy="261300"/>
            </a:xfrm>
            <a:prstGeom prst="rect">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6"/>
            <p:cNvSpPr/>
            <p:nvPr/>
          </p:nvSpPr>
          <p:spPr>
            <a:xfrm>
              <a:off x="2881950" y="6346375"/>
              <a:ext cx="294000" cy="2613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
            <p:cNvSpPr txBox="1"/>
            <p:nvPr/>
          </p:nvSpPr>
          <p:spPr>
            <a:xfrm>
              <a:off x="3121450" y="6276925"/>
              <a:ext cx="44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a:t>
              </a:r>
              <a:endParaRPr b="0" i="0" sz="1400" u="none" cap="none" strike="noStrike">
                <a:solidFill>
                  <a:srgbClr val="000000"/>
                </a:solidFill>
                <a:latin typeface="Arial"/>
                <a:ea typeface="Arial"/>
                <a:cs typeface="Arial"/>
                <a:sym typeface="Arial"/>
              </a:endParaRPr>
            </a:p>
          </p:txBody>
        </p:sp>
        <p:sp>
          <p:nvSpPr>
            <p:cNvPr id="159" name="Google Shape;159;p6"/>
            <p:cNvSpPr txBox="1"/>
            <p:nvPr/>
          </p:nvSpPr>
          <p:spPr>
            <a:xfrm>
              <a:off x="3992225" y="6276925"/>
              <a:ext cx="44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7" title="Chart"/>
          <p:cNvPicPr preferRelativeResize="0"/>
          <p:nvPr/>
        </p:nvPicPr>
        <p:blipFill rotWithShape="1">
          <a:blip r:embed="rId3">
            <a:alphaModFix/>
          </a:blip>
          <a:srcRect b="9795" l="2381" r="0" t="0"/>
          <a:stretch/>
        </p:blipFill>
        <p:spPr>
          <a:xfrm>
            <a:off x="0" y="1680675"/>
            <a:ext cx="9386723" cy="4851175"/>
          </a:xfrm>
          <a:prstGeom prst="rect">
            <a:avLst/>
          </a:prstGeom>
          <a:noFill/>
          <a:ln>
            <a:noFill/>
          </a:ln>
        </p:spPr>
      </p:pic>
      <p:pic>
        <p:nvPicPr>
          <p:cNvPr id="165" name="Google Shape;165;p7"/>
          <p:cNvPicPr preferRelativeResize="0"/>
          <p:nvPr/>
        </p:nvPicPr>
        <p:blipFill rotWithShape="1">
          <a:blip r:embed="rId4">
            <a:alphaModFix/>
          </a:blip>
          <a:srcRect b="0" l="0" r="0" t="0"/>
          <a:stretch/>
        </p:blipFill>
        <p:spPr>
          <a:xfrm>
            <a:off x="11187951" y="5821443"/>
            <a:ext cx="885197" cy="1004811"/>
          </a:xfrm>
          <a:prstGeom prst="rect">
            <a:avLst/>
          </a:prstGeom>
          <a:noFill/>
          <a:ln>
            <a:noFill/>
          </a:ln>
        </p:spPr>
      </p:pic>
      <p:sp>
        <p:nvSpPr>
          <p:cNvPr id="166" name="Google Shape;166;p7"/>
          <p:cNvSpPr/>
          <p:nvPr/>
        </p:nvSpPr>
        <p:spPr>
          <a:xfrm>
            <a:off x="8926200" y="0"/>
            <a:ext cx="3265800" cy="6858000"/>
          </a:xfrm>
          <a:prstGeom prst="rect">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
          <p:cNvSpPr/>
          <p:nvPr/>
        </p:nvSpPr>
        <p:spPr>
          <a:xfrm>
            <a:off x="8915150" y="2833975"/>
            <a:ext cx="1831200" cy="4002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7"/>
          <p:cNvSpPr/>
          <p:nvPr/>
        </p:nvSpPr>
        <p:spPr>
          <a:xfrm>
            <a:off x="7750375" y="2500625"/>
            <a:ext cx="3143700" cy="11217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txBox="1"/>
          <p:nvPr/>
        </p:nvSpPr>
        <p:spPr>
          <a:xfrm>
            <a:off x="7595549" y="2392175"/>
            <a:ext cx="3298525" cy="123015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None/>
            </a:pPr>
            <a:r>
              <a:rPr b="0" i="0" lang="en-US" sz="3500" u="none" cap="none" strike="noStrike">
                <a:solidFill>
                  <a:srgbClr val="000000"/>
                </a:solidFill>
                <a:latin typeface="Roboto Mono"/>
                <a:ea typeface="Roboto Mono"/>
                <a:cs typeface="Roboto Mono"/>
                <a:sym typeface="Roboto Mono"/>
              </a:rPr>
              <a:t>Targeted Ethnicities</a:t>
            </a:r>
            <a:endParaRPr/>
          </a:p>
        </p:txBody>
      </p:sp>
      <p:sp>
        <p:nvSpPr>
          <p:cNvPr id="170" name="Google Shape;170;p7"/>
          <p:cNvSpPr/>
          <p:nvPr/>
        </p:nvSpPr>
        <p:spPr>
          <a:xfrm>
            <a:off x="8175050" y="1069525"/>
            <a:ext cx="294000" cy="261300"/>
          </a:xfrm>
          <a:prstGeom prst="rect">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
          <p:cNvSpPr/>
          <p:nvPr/>
        </p:nvSpPr>
        <p:spPr>
          <a:xfrm>
            <a:off x="7301550" y="1069525"/>
            <a:ext cx="294000" cy="2613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7"/>
          <p:cNvSpPr txBox="1"/>
          <p:nvPr/>
        </p:nvSpPr>
        <p:spPr>
          <a:xfrm>
            <a:off x="7541050" y="1000075"/>
            <a:ext cx="44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a:t>
            </a:r>
            <a:endParaRPr b="0" i="0" sz="1400" u="none" cap="none" strike="noStrike">
              <a:solidFill>
                <a:srgbClr val="000000"/>
              </a:solidFill>
              <a:latin typeface="Arial"/>
              <a:ea typeface="Arial"/>
              <a:cs typeface="Arial"/>
              <a:sym typeface="Arial"/>
            </a:endParaRPr>
          </a:p>
        </p:txBody>
      </p:sp>
      <p:sp>
        <p:nvSpPr>
          <p:cNvPr id="173" name="Google Shape;173;p7"/>
          <p:cNvSpPr txBox="1"/>
          <p:nvPr/>
        </p:nvSpPr>
        <p:spPr>
          <a:xfrm>
            <a:off x="8411825" y="1000075"/>
            <a:ext cx="44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p:nvPr/>
        </p:nvSpPr>
        <p:spPr>
          <a:xfrm>
            <a:off x="6631450" y="1675900"/>
            <a:ext cx="4224000" cy="3603900"/>
          </a:xfrm>
          <a:prstGeom prst="rect">
            <a:avLst/>
          </a:prstGeom>
          <a:solidFill>
            <a:srgbClr val="0000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79" name="Google Shape;179;p8"/>
          <p:cNvSpPr txBox="1"/>
          <p:nvPr/>
        </p:nvSpPr>
        <p:spPr>
          <a:xfrm>
            <a:off x="355600" y="1486100"/>
            <a:ext cx="5959800" cy="3547800"/>
          </a:xfrm>
          <a:prstGeom prst="rect">
            <a:avLst/>
          </a:prstGeom>
          <a:noFill/>
          <a:ln>
            <a:noFill/>
          </a:ln>
        </p:spPr>
        <p:txBody>
          <a:bodyPr anchorCtr="0" anchor="t" bIns="121900" lIns="121900" spcFirstLastPara="1" rIns="121900" wrap="square" tIns="121900">
            <a:noAutofit/>
          </a:bodyPr>
          <a:lstStyle/>
          <a:p>
            <a:pPr indent="-406400" lvl="0" marL="609600" marR="0" rtl="0" algn="l">
              <a:lnSpc>
                <a:spcPct val="150000"/>
              </a:lnSpc>
              <a:spcBef>
                <a:spcPts val="0"/>
              </a:spcBef>
              <a:spcAft>
                <a:spcPts val="0"/>
              </a:spcAft>
              <a:buClr>
                <a:srgbClr val="FFFFFF"/>
              </a:buClr>
              <a:buSzPts val="1600"/>
              <a:buFont typeface="Arial"/>
              <a:buChar char="❏"/>
            </a:pPr>
            <a:r>
              <a:rPr b="0" i="0" lang="en-US" sz="1600" u="none" cap="none" strike="noStrike">
                <a:solidFill>
                  <a:schemeClr val="dk1"/>
                </a:solidFill>
                <a:latin typeface="Roboto Mono"/>
                <a:ea typeface="Roboto Mono"/>
                <a:cs typeface="Roboto Mono"/>
                <a:sym typeface="Roboto Mono"/>
              </a:rPr>
              <a:t>We have observed a 155% increase in depression among Asian American communities. </a:t>
            </a:r>
            <a:endParaRPr b="0" i="0" sz="1600" u="none" cap="none" strike="noStrike">
              <a:solidFill>
                <a:schemeClr val="dk1"/>
              </a:solidFill>
              <a:latin typeface="Roboto Mono"/>
              <a:ea typeface="Roboto Mono"/>
              <a:cs typeface="Roboto Mono"/>
              <a:sym typeface="Roboto Mono"/>
            </a:endParaRPr>
          </a:p>
          <a:p>
            <a:pPr indent="-304800" lvl="0" marL="609600" marR="0" rtl="0" algn="l">
              <a:lnSpc>
                <a:spcPct val="150000"/>
              </a:lnSpc>
              <a:spcBef>
                <a:spcPts val="0"/>
              </a:spcBef>
              <a:spcAft>
                <a:spcPts val="0"/>
              </a:spcAft>
              <a:buClr>
                <a:srgbClr val="FFFFFF"/>
              </a:buClr>
              <a:buSzPts val="1600"/>
              <a:buFont typeface="Arial"/>
              <a:buNone/>
            </a:pPr>
            <a:r>
              <a:t/>
            </a:r>
            <a:endParaRPr b="0" i="0" sz="1600" u="none" cap="none" strike="noStrike">
              <a:solidFill>
                <a:schemeClr val="dk1"/>
              </a:solidFill>
              <a:latin typeface="Roboto Mono"/>
              <a:ea typeface="Roboto Mono"/>
              <a:cs typeface="Roboto Mono"/>
              <a:sym typeface="Roboto Mono"/>
            </a:endParaRPr>
          </a:p>
          <a:p>
            <a:pPr indent="-406400" lvl="0" marL="609600" marR="0" rtl="0" algn="l">
              <a:lnSpc>
                <a:spcPct val="150000"/>
              </a:lnSpc>
              <a:spcBef>
                <a:spcPts val="0"/>
              </a:spcBef>
              <a:spcAft>
                <a:spcPts val="0"/>
              </a:spcAft>
              <a:buClr>
                <a:srgbClr val="FFFFFF"/>
              </a:buClr>
              <a:buSzPts val="1600"/>
              <a:buFont typeface="Arial"/>
              <a:buChar char="❏"/>
            </a:pPr>
            <a:r>
              <a:rPr b="0" i="0" lang="en-US" sz="1600" u="none" cap="none" strike="noStrike">
                <a:solidFill>
                  <a:schemeClr val="dk1"/>
                </a:solidFill>
                <a:latin typeface="Roboto Mono"/>
                <a:ea typeface="Roboto Mono"/>
                <a:cs typeface="Roboto Mono"/>
                <a:sym typeface="Roboto Mono"/>
              </a:rPr>
              <a:t>Asian Americans are also experiencing the second highest rate of unemployment and small business closures behind African Americans. </a:t>
            </a:r>
            <a:endParaRPr b="0" i="0" sz="1600" u="none" cap="none" strike="noStrike">
              <a:solidFill>
                <a:schemeClr val="dk1"/>
              </a:solidFill>
              <a:latin typeface="Roboto Mono"/>
              <a:ea typeface="Roboto Mono"/>
              <a:cs typeface="Roboto Mono"/>
              <a:sym typeface="Roboto Mono"/>
            </a:endParaRPr>
          </a:p>
          <a:p>
            <a:pPr indent="-304800" lvl="0" marL="609600" marR="0" rtl="0" algn="l">
              <a:lnSpc>
                <a:spcPct val="150000"/>
              </a:lnSpc>
              <a:spcBef>
                <a:spcPts val="0"/>
              </a:spcBef>
              <a:spcAft>
                <a:spcPts val="0"/>
              </a:spcAft>
              <a:buClr>
                <a:srgbClr val="FFFFFF"/>
              </a:buClr>
              <a:buSzPts val="1600"/>
              <a:buFont typeface="Arial"/>
              <a:buNone/>
            </a:pPr>
            <a:r>
              <a:t/>
            </a:r>
            <a:endParaRPr b="0" i="0" sz="1600" u="none" cap="none" strike="noStrike">
              <a:solidFill>
                <a:schemeClr val="dk1"/>
              </a:solidFill>
              <a:latin typeface="Roboto Mono"/>
              <a:ea typeface="Roboto Mono"/>
              <a:cs typeface="Roboto Mono"/>
              <a:sym typeface="Roboto Mono"/>
            </a:endParaRPr>
          </a:p>
          <a:p>
            <a:pPr indent="-406400" lvl="0" marL="609600" marR="0" rtl="0" algn="l">
              <a:lnSpc>
                <a:spcPct val="150000"/>
              </a:lnSpc>
              <a:spcBef>
                <a:spcPts val="0"/>
              </a:spcBef>
              <a:spcAft>
                <a:spcPts val="0"/>
              </a:spcAft>
              <a:buClr>
                <a:srgbClr val="FFFFFF"/>
              </a:buClr>
              <a:buSzPts val="1600"/>
              <a:buFont typeface="Arial"/>
              <a:buChar char="❏"/>
            </a:pPr>
            <a:r>
              <a:rPr b="0" i="0" lang="en-US" sz="1600" u="none" cap="none" strike="noStrike">
                <a:solidFill>
                  <a:schemeClr val="dk1"/>
                </a:solidFill>
                <a:latin typeface="Roboto Mono"/>
                <a:ea typeface="Roboto Mono"/>
                <a:cs typeface="Roboto Mono"/>
                <a:sym typeface="Roboto Mono"/>
              </a:rPr>
              <a:t>Anti-immigrant policy, including bans on immigration, ethnic media (i.e., WeChat), and racial sensitivity training. </a:t>
            </a:r>
            <a:endParaRPr b="0" i="0" sz="1600" u="none" cap="none" strike="noStrike">
              <a:solidFill>
                <a:schemeClr val="dk1"/>
              </a:solidFill>
              <a:latin typeface="Roboto Mono"/>
              <a:ea typeface="Roboto Mono"/>
              <a:cs typeface="Roboto Mono"/>
              <a:sym typeface="Roboto Mono"/>
            </a:endParaRPr>
          </a:p>
        </p:txBody>
      </p:sp>
      <p:sp>
        <p:nvSpPr>
          <p:cNvPr id="180" name="Google Shape;180;p8"/>
          <p:cNvSpPr txBox="1"/>
          <p:nvPr/>
        </p:nvSpPr>
        <p:spPr>
          <a:xfrm>
            <a:off x="1122100" y="797325"/>
            <a:ext cx="8703300" cy="536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2500" u="none" cap="none" strike="noStrike">
                <a:solidFill>
                  <a:schemeClr val="dk2"/>
                </a:solidFill>
                <a:highlight>
                  <a:srgbClr val="FFFF00"/>
                </a:highlight>
                <a:latin typeface="Roboto Mono"/>
                <a:ea typeface="Roboto Mono"/>
                <a:cs typeface="Roboto Mono"/>
                <a:sym typeface="Roboto Mono"/>
              </a:rPr>
              <a:t>Impact of Racism on AAPI Communities</a:t>
            </a:r>
            <a:endParaRPr b="0" i="0" sz="2500" u="none" cap="none" strike="noStrike">
              <a:solidFill>
                <a:schemeClr val="dk2"/>
              </a:solidFill>
              <a:highlight>
                <a:srgbClr val="FFFF00"/>
              </a:highlight>
              <a:latin typeface="Roboto Mono"/>
              <a:ea typeface="Roboto Mono"/>
              <a:cs typeface="Roboto Mono"/>
              <a:sym typeface="Roboto Mono"/>
            </a:endParaRPr>
          </a:p>
        </p:txBody>
      </p:sp>
      <p:pic>
        <p:nvPicPr>
          <p:cNvPr id="181" name="Google Shape;181;p8"/>
          <p:cNvPicPr preferRelativeResize="0"/>
          <p:nvPr/>
        </p:nvPicPr>
        <p:blipFill rotWithShape="1">
          <a:blip r:embed="rId3">
            <a:alphaModFix/>
          </a:blip>
          <a:srcRect b="0" l="24630" r="0" t="0"/>
          <a:stretch/>
        </p:blipFill>
        <p:spPr>
          <a:xfrm>
            <a:off x="6515478" y="1486100"/>
            <a:ext cx="4074525" cy="3547800"/>
          </a:xfrm>
          <a:prstGeom prst="rect">
            <a:avLst/>
          </a:prstGeom>
          <a:noFill/>
          <a:ln>
            <a:noFill/>
          </a:ln>
        </p:spPr>
      </p:pic>
      <p:pic>
        <p:nvPicPr>
          <p:cNvPr id="182" name="Google Shape;182;p8"/>
          <p:cNvPicPr preferRelativeResize="0"/>
          <p:nvPr/>
        </p:nvPicPr>
        <p:blipFill rotWithShape="1">
          <a:blip r:embed="rId4">
            <a:alphaModFix/>
          </a:blip>
          <a:srcRect b="0" l="0" r="0" t="0"/>
          <a:stretch/>
        </p:blipFill>
        <p:spPr>
          <a:xfrm>
            <a:off x="11187951" y="5821443"/>
            <a:ext cx="885197" cy="10048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txBox="1"/>
          <p:nvPr/>
        </p:nvSpPr>
        <p:spPr>
          <a:xfrm>
            <a:off x="4705425" y="2095725"/>
            <a:ext cx="6804300" cy="3036000"/>
          </a:xfrm>
          <a:prstGeom prst="rect">
            <a:avLst/>
          </a:prstGeom>
          <a:noFill/>
          <a:ln>
            <a:noFill/>
          </a:ln>
        </p:spPr>
        <p:txBody>
          <a:bodyPr anchorCtr="0" anchor="t" bIns="121900" lIns="121900" spcFirstLastPara="1" rIns="121900" wrap="square" tIns="121900">
            <a:noAutofit/>
          </a:bodyPr>
          <a:lstStyle/>
          <a:p>
            <a:pPr indent="-412750" lvl="0" marL="609600" marR="0" rtl="0" algn="r">
              <a:lnSpc>
                <a:spcPct val="150000"/>
              </a:lnSpc>
              <a:spcBef>
                <a:spcPts val="1300"/>
              </a:spcBef>
              <a:spcAft>
                <a:spcPts val="0"/>
              </a:spcAft>
              <a:buClr>
                <a:srgbClr val="FFFFFF"/>
              </a:buClr>
              <a:buSzPts val="1700"/>
              <a:buFont typeface="Roboto"/>
              <a:buChar char="●"/>
            </a:pPr>
            <a:r>
              <a:rPr b="0" i="0" lang="en-US" sz="1700" u="none" cap="none" strike="noStrike">
                <a:solidFill>
                  <a:schemeClr val="dk1"/>
                </a:solidFill>
                <a:latin typeface="Roboto Mono"/>
                <a:ea typeface="Roboto Mono"/>
                <a:cs typeface="Roboto Mono"/>
                <a:sym typeface="Roboto Mono"/>
              </a:rPr>
              <a:t>Anti-Asian racism and xenophobia is not new. In times of crisis, immigrants have always been scapegoats. </a:t>
            </a:r>
            <a:endParaRPr b="0" i="0" sz="1700" u="none" cap="none" strike="noStrike">
              <a:solidFill>
                <a:schemeClr val="dk1"/>
              </a:solidFill>
              <a:latin typeface="Roboto Mono"/>
              <a:ea typeface="Roboto Mono"/>
              <a:cs typeface="Roboto Mono"/>
              <a:sym typeface="Roboto Mono"/>
            </a:endParaRPr>
          </a:p>
          <a:p>
            <a:pPr indent="0" lvl="0" marL="609600" marR="0" rtl="0" algn="r">
              <a:lnSpc>
                <a:spcPct val="150000"/>
              </a:lnSpc>
              <a:spcBef>
                <a:spcPts val="1300"/>
              </a:spcBef>
              <a:spcAft>
                <a:spcPts val="0"/>
              </a:spcAft>
              <a:buClr>
                <a:srgbClr val="000000"/>
              </a:buClr>
              <a:buSzPts val="1700"/>
              <a:buFont typeface="Arial"/>
              <a:buNone/>
            </a:pPr>
            <a:r>
              <a:rPr b="0" i="0" lang="en-US" sz="1700" u="none" cap="none" strike="noStrike">
                <a:solidFill>
                  <a:schemeClr val="dk1"/>
                </a:solidFill>
                <a:latin typeface="Roboto Mono"/>
                <a:ea typeface="Roboto Mono"/>
                <a:cs typeface="Roboto Mono"/>
                <a:sym typeface="Roboto Mono"/>
              </a:rPr>
              <a:t>US foreign policy has historically affected the treatment of Asian Americans.</a:t>
            </a:r>
            <a:endParaRPr b="0" i="0" sz="1700" u="none" cap="none" strike="noStrike">
              <a:solidFill>
                <a:schemeClr val="dk1"/>
              </a:solidFill>
              <a:latin typeface="Roboto Mono"/>
              <a:ea typeface="Roboto Mono"/>
              <a:cs typeface="Roboto Mono"/>
              <a:sym typeface="Roboto Mono"/>
            </a:endParaRPr>
          </a:p>
          <a:p>
            <a:pPr indent="0" lvl="0" marL="609600" marR="0" rtl="0" algn="r">
              <a:lnSpc>
                <a:spcPct val="150000"/>
              </a:lnSpc>
              <a:spcBef>
                <a:spcPts val="1300"/>
              </a:spcBef>
              <a:spcAft>
                <a:spcPts val="1300"/>
              </a:spcAft>
              <a:buClr>
                <a:srgbClr val="000000"/>
              </a:buClr>
              <a:buSzPts val="1700"/>
              <a:buFont typeface="Arial"/>
              <a:buNone/>
            </a:pPr>
            <a:r>
              <a:rPr b="0" i="0" lang="en-US" sz="1700" u="none" cap="none" strike="noStrike">
                <a:solidFill>
                  <a:schemeClr val="dk1"/>
                </a:solidFill>
                <a:latin typeface="Roboto Mono"/>
                <a:ea typeface="Roboto Mono"/>
                <a:cs typeface="Roboto Mono"/>
                <a:sym typeface="Roboto Mono"/>
              </a:rPr>
              <a:t>Anti-Asian, anti-China rhetoric is directly responsible for the latest wave of attacks.   </a:t>
            </a:r>
            <a:endParaRPr b="0" i="0" sz="1700" u="none" cap="none" strike="noStrike">
              <a:solidFill>
                <a:schemeClr val="dk1"/>
              </a:solidFill>
              <a:latin typeface="Roboto Mono"/>
              <a:ea typeface="Roboto Mono"/>
              <a:cs typeface="Roboto Mono"/>
              <a:sym typeface="Roboto Mono"/>
            </a:endParaRPr>
          </a:p>
        </p:txBody>
      </p:sp>
      <p:sp>
        <p:nvSpPr>
          <p:cNvPr id="188" name="Google Shape;188;p9"/>
          <p:cNvSpPr/>
          <p:nvPr/>
        </p:nvSpPr>
        <p:spPr>
          <a:xfrm>
            <a:off x="1750399" y="3828300"/>
            <a:ext cx="3485700" cy="29217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
          <p:cNvSpPr/>
          <p:nvPr/>
        </p:nvSpPr>
        <p:spPr>
          <a:xfrm>
            <a:off x="6730075" y="924075"/>
            <a:ext cx="4608600" cy="11217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
          <p:cNvSpPr/>
          <p:nvPr/>
        </p:nvSpPr>
        <p:spPr>
          <a:xfrm>
            <a:off x="3170250" y="397400"/>
            <a:ext cx="2322600" cy="30741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
          <p:cNvSpPr/>
          <p:nvPr/>
        </p:nvSpPr>
        <p:spPr>
          <a:xfrm>
            <a:off x="570769" y="1331010"/>
            <a:ext cx="2121300" cy="21213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
          <p:cNvSpPr txBox="1"/>
          <p:nvPr/>
        </p:nvSpPr>
        <p:spPr>
          <a:xfrm>
            <a:off x="6345475" y="797325"/>
            <a:ext cx="5103600" cy="13752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900"/>
              <a:buFont typeface="Arial"/>
              <a:buNone/>
            </a:pPr>
            <a:r>
              <a:rPr b="0" i="0" lang="en-US" sz="2500" u="none" cap="none" strike="noStrike">
                <a:solidFill>
                  <a:schemeClr val="dk2"/>
                </a:solidFill>
                <a:latin typeface="Roboto Mono"/>
                <a:ea typeface="Roboto Mono"/>
                <a:cs typeface="Roboto Mono"/>
                <a:sym typeface="Roboto Mono"/>
              </a:rPr>
              <a:t>The Historical Precedent for Anti-Asian Bias &amp; Discrimination </a:t>
            </a:r>
            <a:endParaRPr b="0" i="0" sz="2500" u="none" cap="none" strike="noStrike">
              <a:solidFill>
                <a:schemeClr val="dk2"/>
              </a:solidFill>
              <a:latin typeface="Roboto Mono"/>
              <a:ea typeface="Roboto Mono"/>
              <a:cs typeface="Roboto Mono"/>
              <a:sym typeface="Roboto Mono"/>
            </a:endParaRPr>
          </a:p>
        </p:txBody>
      </p:sp>
      <p:pic>
        <p:nvPicPr>
          <p:cNvPr descr="A graffiti covered wall&#10;&#10;Description automatically generated" id="193" name="Google Shape;193;p9"/>
          <p:cNvPicPr preferRelativeResize="0"/>
          <p:nvPr>
            <p:ph idx="4294967295" type="body"/>
          </p:nvPr>
        </p:nvPicPr>
        <p:blipFill rotWithShape="1">
          <a:blip r:embed="rId3">
            <a:alphaModFix/>
          </a:blip>
          <a:srcRect b="0" l="0" r="0" t="0"/>
          <a:stretch/>
        </p:blipFill>
        <p:spPr>
          <a:xfrm>
            <a:off x="3170252" y="126998"/>
            <a:ext cx="2223600" cy="3222300"/>
          </a:xfrm>
          <a:prstGeom prst="rect">
            <a:avLst/>
          </a:prstGeom>
          <a:noFill/>
          <a:ln>
            <a:noFill/>
          </a:ln>
        </p:spPr>
      </p:pic>
      <p:pic>
        <p:nvPicPr>
          <p:cNvPr descr="A screenshot of a cell phone&#10;&#10;Description automatically generated" id="194" name="Google Shape;194;p9"/>
          <p:cNvPicPr preferRelativeResize="0"/>
          <p:nvPr/>
        </p:nvPicPr>
        <p:blipFill rotWithShape="1">
          <a:blip r:embed="rId4">
            <a:alphaModFix/>
          </a:blip>
          <a:srcRect b="12124" l="0" r="0" t="10892"/>
          <a:stretch/>
        </p:blipFill>
        <p:spPr>
          <a:xfrm>
            <a:off x="1883810" y="3581600"/>
            <a:ext cx="3352290" cy="3036000"/>
          </a:xfrm>
          <a:prstGeom prst="rect">
            <a:avLst/>
          </a:prstGeom>
          <a:noFill/>
          <a:ln>
            <a:noFill/>
          </a:ln>
        </p:spPr>
      </p:pic>
      <p:pic>
        <p:nvPicPr>
          <p:cNvPr id="195" name="Google Shape;195;p9"/>
          <p:cNvPicPr preferRelativeResize="0"/>
          <p:nvPr/>
        </p:nvPicPr>
        <p:blipFill rotWithShape="1">
          <a:blip r:embed="rId5">
            <a:alphaModFix/>
          </a:blip>
          <a:srcRect b="0" l="0" r="0" t="0"/>
          <a:stretch/>
        </p:blipFill>
        <p:spPr>
          <a:xfrm>
            <a:off x="474825" y="1312752"/>
            <a:ext cx="2121300" cy="2035072"/>
          </a:xfrm>
          <a:prstGeom prst="rect">
            <a:avLst/>
          </a:prstGeom>
          <a:noFill/>
          <a:ln>
            <a:noFill/>
          </a:ln>
        </p:spPr>
      </p:pic>
      <p:pic>
        <p:nvPicPr>
          <p:cNvPr id="196" name="Google Shape;196;p9"/>
          <p:cNvPicPr preferRelativeResize="0"/>
          <p:nvPr/>
        </p:nvPicPr>
        <p:blipFill rotWithShape="1">
          <a:blip r:embed="rId6">
            <a:alphaModFix/>
          </a:blip>
          <a:srcRect b="0" l="0" r="0" t="0"/>
          <a:stretch/>
        </p:blipFill>
        <p:spPr>
          <a:xfrm>
            <a:off x="11187951" y="5821443"/>
            <a:ext cx="885197" cy="10048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Yamuna</dc:creator>
</cp:coreProperties>
</file>